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272" r:id="rId2"/>
    <p:sldId id="273" r:id="rId3"/>
    <p:sldId id="280" r:id="rId4"/>
    <p:sldId id="281" r:id="rId5"/>
    <p:sldId id="282" r:id="rId6"/>
    <p:sldId id="283" r:id="rId7"/>
    <p:sldId id="284" r:id="rId8"/>
    <p:sldId id="285" r:id="rId9"/>
    <p:sldId id="287" r:id="rId10"/>
    <p:sldId id="288" r:id="rId11"/>
    <p:sldId id="289" r:id="rId12"/>
    <p:sldId id="290" r:id="rId13"/>
    <p:sldId id="291" r:id="rId14"/>
    <p:sldId id="292" r:id="rId15"/>
    <p:sldId id="294" r:id="rId16"/>
    <p:sldId id="295" r:id="rId17"/>
    <p:sldId id="296" r:id="rId18"/>
    <p:sldId id="297" r:id="rId19"/>
    <p:sldId id="299" r:id="rId20"/>
    <p:sldId id="300" r:id="rId21"/>
    <p:sldId id="301" r:id="rId22"/>
    <p:sldId id="303" r:id="rId23"/>
    <p:sldId id="304" r:id="rId24"/>
    <p:sldId id="306" r:id="rId25"/>
    <p:sldId id="307" r:id="rId26"/>
    <p:sldId id="308" r:id="rId27"/>
    <p:sldId id="309" r:id="rId28"/>
    <p:sldId id="310" r:id="rId29"/>
    <p:sldId id="311" r:id="rId30"/>
    <p:sldId id="312" r:id="rId31"/>
    <p:sldId id="314" r:id="rId32"/>
    <p:sldId id="315" r:id="rId33"/>
    <p:sldId id="316" r:id="rId34"/>
    <p:sldId id="317" r:id="rId35"/>
    <p:sldId id="319" r:id="rId36"/>
    <p:sldId id="321" r:id="rId37"/>
    <p:sldId id="320" r:id="rId38"/>
    <p:sldId id="322"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napToGrid="0">
      <p:cViewPr varScale="1">
        <p:scale>
          <a:sx n="108" d="100"/>
          <a:sy n="108" d="100"/>
        </p:scale>
        <p:origin x="648"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ncbi.nlm.nih.gov/pmc/articles/PMC5782401/?report=classic#ref20" TargetMode="External"/><Relationship Id="rId3" Type="http://schemas.openxmlformats.org/officeDocument/2006/relationships/hyperlink" Target="https://www.ncbi.nlm.nih.gov/pmc/articles/PMC5782401/?report=classic#ref7" TargetMode="External"/><Relationship Id="rId7" Type="http://schemas.openxmlformats.org/officeDocument/2006/relationships/hyperlink" Target="https://www.ncbi.nlm.nih.gov/pmc/articles/PMC5782401/?report=classic#ref18"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cbi.nlm.nih.gov/pmc/articles/PMC5782401/?report=classic#ref10" TargetMode="External"/><Relationship Id="rId5" Type="http://schemas.openxmlformats.org/officeDocument/2006/relationships/hyperlink" Target="https://www.ncbi.nlm.nih.gov/pmc/articles/PMC5782401/?report=classic#ref9" TargetMode="External"/><Relationship Id="rId4" Type="http://schemas.openxmlformats.org/officeDocument/2006/relationships/hyperlink" Target="https://www.ncbi.nlm.nih.gov/pmc/articles/PMC5782401/?report=classic#ref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282176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420788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signs or symptoms of respiratory system deterioration were reported in the medical record</a:t>
            </a:r>
          </a:p>
        </p:txBody>
      </p:sp>
      <p:sp>
        <p:nvSpPr>
          <p:cNvPr id="4" name="Slide Number Placeholder 3"/>
          <p:cNvSpPr>
            <a:spLocks noGrp="1"/>
          </p:cNvSpPr>
          <p:nvPr>
            <p:ph type="sldNum" sz="quarter" idx="10"/>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87555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were screened using a </a:t>
            </a:r>
            <a:r>
              <a:rPr lang="en-US" dirty="0" err="1"/>
              <a:t>standardised</a:t>
            </a:r>
            <a:r>
              <a:rPr lang="en-US" dirty="0"/>
              <a:t> validated diagnostic tool</a:t>
            </a:r>
            <a:r>
              <a:rPr lang="en-US" baseline="30000" dirty="0">
                <a:hlinkClick r:id="rId3"/>
              </a:rPr>
              <a:t>7</a:t>
            </a:r>
            <a:r>
              <a:rPr lang="en-US" dirty="0"/>
              <a:t> </a:t>
            </a:r>
            <a:r>
              <a:rPr lang="en-US" baseline="30000" dirty="0">
                <a:hlinkClick r:id="rId4"/>
              </a:rPr>
              <a:t>8</a:t>
            </a:r>
            <a:r>
              <a:rPr lang="en-US" dirty="0"/>
              <a:t> </a:t>
            </a:r>
            <a:r>
              <a:rPr lang="en-US" baseline="30000" dirty="0">
                <a:hlinkClick r:id="rId5"/>
              </a:rPr>
              <a:t>9</a:t>
            </a:r>
            <a:r>
              <a:rPr lang="en-US" dirty="0"/>
              <a:t> </a:t>
            </a:r>
            <a:r>
              <a:rPr lang="en-US" baseline="30000" dirty="0">
                <a:hlinkClick r:id="rId6"/>
              </a:rPr>
              <a:t>10</a:t>
            </a:r>
            <a:r>
              <a:rPr lang="en-US" dirty="0"/>
              <a:t> </a:t>
            </a:r>
            <a:r>
              <a:rPr lang="en-US" baseline="30000" dirty="0">
                <a:hlinkClick r:id="rId7"/>
              </a:rPr>
              <a:t>18</a:t>
            </a:r>
            <a:r>
              <a:rPr lang="en-US" dirty="0"/>
              <a:t> </a:t>
            </a:r>
            <a:r>
              <a:rPr lang="en-US" baseline="30000" dirty="0">
                <a:hlinkClick r:id="rId8"/>
              </a:rPr>
              <a:t>20</a:t>
            </a:r>
            <a:r>
              <a:rPr lang="en-US" dirty="0"/>
              <a:t> consisting of eight symptomatic and diagnostic criteria (see box 1). A PPC was diagnosed when four or more of these eight criteria were present at any time from midnight to midnight each postoperative day.</a:t>
            </a:r>
          </a:p>
        </p:txBody>
      </p:sp>
      <p:sp>
        <p:nvSpPr>
          <p:cNvPr id="4" name="Slide Number Placeholder 3"/>
          <p:cNvSpPr>
            <a:spLocks noGrp="1"/>
          </p:cNvSpPr>
          <p:nvPr>
            <p:ph type="sldNum" sz="quarter" idx="10"/>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164227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18486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178553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1559865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337041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376407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26</a:t>
            </a:fld>
            <a:endParaRPr lang="en-US"/>
          </a:p>
        </p:txBody>
      </p:sp>
    </p:spTree>
    <p:extLst>
      <p:ext uri="{BB962C8B-B14F-4D97-AF65-F5344CB8AC3E}">
        <p14:creationId xmlns:p14="http://schemas.microsoft.com/office/powerpoint/2010/main" val="310061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variability in reported PPC rates after upper abdominal surgery can be explained by the differing patient risk profiles studied and PPC definitions </a:t>
            </a:r>
            <a:r>
              <a:rPr lang="en-US" dirty="0" err="1"/>
              <a:t>utilised</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3387901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402920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2741112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29</a:t>
            </a:fld>
            <a:endParaRPr lang="en-US"/>
          </a:p>
        </p:txBody>
      </p:sp>
    </p:spTree>
    <p:extLst>
      <p:ext uri="{BB962C8B-B14F-4D97-AF65-F5344CB8AC3E}">
        <p14:creationId xmlns:p14="http://schemas.microsoft.com/office/powerpoint/2010/main" val="413006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patients listed for elective upper abdominal surgery for eligibility</a:t>
            </a:r>
          </a:p>
          <a:p>
            <a:r>
              <a:rPr lang="en-US" dirty="0"/>
              <a:t>441 met the inclusion criteria and were randomly assigned to receive either an information booklet (n=219; control) or preoperative physiotherapy (n=222; intervention). Nine (2%) patients were withdrawn from the trial, leaving 432 (98%) included for primary analysis</a:t>
            </a:r>
          </a:p>
        </p:txBody>
      </p:sp>
      <p:sp>
        <p:nvSpPr>
          <p:cNvPr id="4" name="Slide Number Placeholder 3"/>
          <p:cNvSpPr>
            <a:spLocks noGrp="1"/>
          </p:cNvSpPr>
          <p:nvPr>
            <p:ph type="sldNum" sz="quarter" idx="10"/>
          </p:nvPr>
        </p:nvSpPr>
        <p:spPr/>
        <p:txBody>
          <a:bodyPr/>
          <a:lstStyle/>
          <a:p>
            <a:fld id="{893B0CF2-7F87-4E02-A248-870047730F99}" type="slidenum">
              <a:rPr lang="en-US" smtClean="0"/>
              <a:t>30</a:t>
            </a:fld>
            <a:endParaRPr lang="en-US"/>
          </a:p>
        </p:txBody>
      </p:sp>
    </p:spTree>
    <p:extLst>
      <p:ext uri="{BB962C8B-B14F-4D97-AF65-F5344CB8AC3E}">
        <p14:creationId xmlns:p14="http://schemas.microsoft.com/office/powerpoint/2010/main" val="3596174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31</a:t>
            </a:fld>
            <a:endParaRPr lang="en-US"/>
          </a:p>
        </p:txBody>
      </p:sp>
    </p:spTree>
    <p:extLst>
      <p:ext uri="{BB962C8B-B14F-4D97-AF65-F5344CB8AC3E}">
        <p14:creationId xmlns:p14="http://schemas.microsoft.com/office/powerpoint/2010/main" val="139279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32</a:t>
            </a:fld>
            <a:endParaRPr lang="en-US"/>
          </a:p>
        </p:txBody>
      </p:sp>
    </p:spTree>
    <p:extLst>
      <p:ext uri="{BB962C8B-B14F-4D97-AF65-F5344CB8AC3E}">
        <p14:creationId xmlns:p14="http://schemas.microsoft.com/office/powerpoint/2010/main" val="109954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33</a:t>
            </a:fld>
            <a:endParaRPr lang="en-US"/>
          </a:p>
        </p:txBody>
      </p:sp>
    </p:spTree>
    <p:extLst>
      <p:ext uri="{BB962C8B-B14F-4D97-AF65-F5344CB8AC3E}">
        <p14:creationId xmlns:p14="http://schemas.microsoft.com/office/powerpoint/2010/main" val="173134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34</a:t>
            </a:fld>
            <a:endParaRPr lang="en-US"/>
          </a:p>
        </p:txBody>
      </p:sp>
    </p:spTree>
    <p:extLst>
      <p:ext uri="{BB962C8B-B14F-4D97-AF65-F5344CB8AC3E}">
        <p14:creationId xmlns:p14="http://schemas.microsoft.com/office/powerpoint/2010/main" val="3793573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35</a:t>
            </a:fld>
            <a:endParaRPr lang="en-US"/>
          </a:p>
        </p:txBody>
      </p:sp>
    </p:spTree>
    <p:extLst>
      <p:ext uri="{BB962C8B-B14F-4D97-AF65-F5344CB8AC3E}">
        <p14:creationId xmlns:p14="http://schemas.microsoft.com/office/powerpoint/2010/main" val="409416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.Breathing exercises during the first 24 hours after surgery could prevent mild atelectasis extending to severe atelectasis</a:t>
            </a:r>
            <a:endParaRPr lang="en-US" dirty="0">
              <a:latin typeface="Leelawadee UI" panose="020B0502040204020203" pitchFamily="34" charset="-34"/>
              <a:cs typeface="Leelawadee UI" panose="020B0502040204020203" pitchFamily="34" charset="-34"/>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36</a:t>
            </a:fld>
            <a:endParaRPr lang="en-US"/>
          </a:p>
        </p:txBody>
      </p:sp>
    </p:spTree>
    <p:extLst>
      <p:ext uri="{BB962C8B-B14F-4D97-AF65-F5344CB8AC3E}">
        <p14:creationId xmlns:p14="http://schemas.microsoft.com/office/powerpoint/2010/main" val="236536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effect could be exaggerated by methodological biases of single </a:t>
            </a:r>
            <a:r>
              <a:rPr lang="en-US" dirty="0" err="1"/>
              <a:t>centre</a:t>
            </a:r>
            <a:r>
              <a:rPr lang="en-US" dirty="0"/>
              <a:t> trials, non-masked assessors, and low risk surgical cohorts</a:t>
            </a:r>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2512234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37</a:t>
            </a:fld>
            <a:endParaRPr lang="en-US"/>
          </a:p>
        </p:txBody>
      </p:sp>
    </p:spTree>
    <p:extLst>
      <p:ext uri="{BB962C8B-B14F-4D97-AF65-F5344CB8AC3E}">
        <p14:creationId xmlns:p14="http://schemas.microsoft.com/office/powerpoint/2010/main" val="1987818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38</a:t>
            </a:fld>
            <a:endParaRPr lang="en-US"/>
          </a:p>
        </p:txBody>
      </p:sp>
    </p:spTree>
    <p:extLst>
      <p:ext uri="{BB962C8B-B14F-4D97-AF65-F5344CB8AC3E}">
        <p14:creationId xmlns:p14="http://schemas.microsoft.com/office/powerpoint/2010/main" val="411776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39</a:t>
            </a:fld>
            <a:endParaRPr lang="en-US"/>
          </a:p>
        </p:txBody>
      </p:sp>
    </p:spTree>
    <p:extLst>
      <p:ext uri="{BB962C8B-B14F-4D97-AF65-F5344CB8AC3E}">
        <p14:creationId xmlns:p14="http://schemas.microsoft.com/office/powerpoint/2010/main" val="3203061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40</a:t>
            </a:fld>
            <a:endParaRPr lang="en-US"/>
          </a:p>
        </p:txBody>
      </p:sp>
    </p:spTree>
    <p:extLst>
      <p:ext uri="{BB962C8B-B14F-4D97-AF65-F5344CB8AC3E}">
        <p14:creationId xmlns:p14="http://schemas.microsoft.com/office/powerpoint/2010/main" val="15857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artificially reminding patients to adhere to the prescribed breathing exercises</a:t>
            </a:r>
          </a:p>
        </p:txBody>
      </p:sp>
      <p:sp>
        <p:nvSpPr>
          <p:cNvPr id="4" name="Slide Number Placeholder 3"/>
          <p:cNvSpPr>
            <a:spLocks noGrp="1"/>
          </p:cNvSpPr>
          <p:nvPr>
            <p:ph type="sldNum" sz="quarter" idx="10"/>
          </p:nvPr>
        </p:nvSpPr>
        <p:spPr/>
        <p:txBody>
          <a:bodyPr/>
          <a:lstStyle/>
          <a:p>
            <a:fld id="{893B0CF2-7F87-4E02-A248-870047730F99}" type="slidenum">
              <a:rPr lang="en-US" smtClean="0"/>
              <a:t>41</a:t>
            </a:fld>
            <a:endParaRPr lang="en-US"/>
          </a:p>
        </p:txBody>
      </p:sp>
    </p:spTree>
    <p:extLst>
      <p:ext uri="{BB962C8B-B14F-4D97-AF65-F5344CB8AC3E}">
        <p14:creationId xmlns:p14="http://schemas.microsoft.com/office/powerpoint/2010/main" val="2253893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artificially reminding patients to adhere to the prescribed breathing exercises</a:t>
            </a:r>
          </a:p>
        </p:txBody>
      </p:sp>
      <p:sp>
        <p:nvSpPr>
          <p:cNvPr id="4" name="Slide Number Placeholder 3"/>
          <p:cNvSpPr>
            <a:spLocks noGrp="1"/>
          </p:cNvSpPr>
          <p:nvPr>
            <p:ph type="sldNum" sz="quarter" idx="10"/>
          </p:nvPr>
        </p:nvSpPr>
        <p:spPr/>
        <p:txBody>
          <a:bodyPr/>
          <a:lstStyle/>
          <a:p>
            <a:fld id="{893B0CF2-7F87-4E02-A248-870047730F99}" type="slidenum">
              <a:rPr lang="en-US" smtClean="0"/>
              <a:t>42</a:t>
            </a:fld>
            <a:endParaRPr lang="en-US"/>
          </a:p>
        </p:txBody>
      </p:sp>
    </p:spTree>
    <p:extLst>
      <p:ext uri="{BB962C8B-B14F-4D97-AF65-F5344CB8AC3E}">
        <p14:creationId xmlns:p14="http://schemas.microsoft.com/office/powerpoint/2010/main" val="986392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artificially reminding patients to adhere to the prescribed breathing exercises</a:t>
            </a:r>
          </a:p>
        </p:txBody>
      </p:sp>
      <p:sp>
        <p:nvSpPr>
          <p:cNvPr id="4" name="Slide Number Placeholder 3"/>
          <p:cNvSpPr>
            <a:spLocks noGrp="1"/>
          </p:cNvSpPr>
          <p:nvPr>
            <p:ph type="sldNum" sz="quarter" idx="10"/>
          </p:nvPr>
        </p:nvSpPr>
        <p:spPr/>
        <p:txBody>
          <a:bodyPr/>
          <a:lstStyle/>
          <a:p>
            <a:fld id="{893B0CF2-7F87-4E02-A248-870047730F99}" type="slidenum">
              <a:rPr lang="en-US" smtClean="0"/>
              <a:t>43</a:t>
            </a:fld>
            <a:endParaRPr lang="en-US"/>
          </a:p>
        </p:txBody>
      </p:sp>
    </p:spTree>
    <p:extLst>
      <p:ext uri="{BB962C8B-B14F-4D97-AF65-F5344CB8AC3E}">
        <p14:creationId xmlns:p14="http://schemas.microsoft.com/office/powerpoint/2010/main" val="3425412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artificially reminding patients to adhere to the prescribed breathing exercises</a:t>
            </a:r>
          </a:p>
        </p:txBody>
      </p:sp>
      <p:sp>
        <p:nvSpPr>
          <p:cNvPr id="4" name="Slide Number Placeholder 3"/>
          <p:cNvSpPr>
            <a:spLocks noGrp="1"/>
          </p:cNvSpPr>
          <p:nvPr>
            <p:ph type="sldNum" sz="quarter" idx="10"/>
          </p:nvPr>
        </p:nvSpPr>
        <p:spPr/>
        <p:txBody>
          <a:bodyPr/>
          <a:lstStyle/>
          <a:p>
            <a:fld id="{893B0CF2-7F87-4E02-A248-870047730F99}" type="slidenum">
              <a:rPr lang="en-US" smtClean="0"/>
              <a:t>44</a:t>
            </a:fld>
            <a:endParaRPr lang="en-US"/>
          </a:p>
        </p:txBody>
      </p:sp>
    </p:spTree>
    <p:extLst>
      <p:ext uri="{BB962C8B-B14F-4D97-AF65-F5344CB8AC3E}">
        <p14:creationId xmlns:p14="http://schemas.microsoft.com/office/powerpoint/2010/main" val="1917268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suggests that our length of stay findings may be limited by sample size and heterogeneous response rates rather than by a lack of effect from the intervention. Similarly, point estimates across almost all other secondary outcomes in our trial </a:t>
            </a:r>
            <a:r>
              <a:rPr lang="en-US" dirty="0" err="1"/>
              <a:t>favoured</a:t>
            </a:r>
            <a:r>
              <a:rPr lang="en-US" dirty="0"/>
              <a:t> the intervention group, with sensitivity analyses strengthening these relations further. Subgroups with the greatest reduction in PPCs had a consistent signal towards improved secondary outcomes </a:t>
            </a:r>
            <a:r>
              <a:rPr lang="en-US" dirty="0" err="1"/>
              <a:t>favouring</a:t>
            </a:r>
            <a:r>
              <a:rPr lang="en-US" dirty="0"/>
              <a:t> the intervention group. </a:t>
            </a:r>
          </a:p>
        </p:txBody>
      </p:sp>
      <p:sp>
        <p:nvSpPr>
          <p:cNvPr id="4" name="Slide Number Placeholder 3"/>
          <p:cNvSpPr>
            <a:spLocks noGrp="1"/>
          </p:cNvSpPr>
          <p:nvPr>
            <p:ph type="sldNum" sz="quarter" idx="10"/>
          </p:nvPr>
        </p:nvSpPr>
        <p:spPr/>
        <p:txBody>
          <a:bodyPr/>
          <a:lstStyle/>
          <a:p>
            <a:fld id="{893B0CF2-7F87-4E02-A248-870047730F99}" type="slidenum">
              <a:rPr lang="en-US" smtClean="0"/>
              <a:t>45</a:t>
            </a:fld>
            <a:endParaRPr lang="en-US"/>
          </a:p>
        </p:txBody>
      </p:sp>
    </p:spTree>
    <p:extLst>
      <p:ext uri="{BB962C8B-B14F-4D97-AF65-F5344CB8AC3E}">
        <p14:creationId xmlns:p14="http://schemas.microsoft.com/office/powerpoint/2010/main" val="3121519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eelawadee UI" panose="020B0502040204020203" pitchFamily="34" charset="-34"/>
                <a:cs typeface="Leelawadee UI" panose="020B0502040204020203" pitchFamily="34" charset="-34"/>
              </a:rPr>
              <a:t>our study was not adequately powered, nor was it intended to, mortality being an exploratory secondary outcome</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46</a:t>
            </a:fld>
            <a:endParaRPr lang="en-US"/>
          </a:p>
        </p:txBody>
      </p:sp>
    </p:spTree>
    <p:extLst>
      <p:ext uri="{BB962C8B-B14F-4D97-AF65-F5344CB8AC3E}">
        <p14:creationId xmlns:p14="http://schemas.microsoft.com/office/powerpoint/2010/main" val="399762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3717229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eelawadee UI" panose="020B0502040204020203" pitchFamily="34" charset="-34"/>
                <a:cs typeface="Leelawadee UI" panose="020B0502040204020203" pitchFamily="34" charset="-34"/>
              </a:rPr>
              <a:t>our study was not adequately powered, nor was it intended to, mortality being an exploratory secondary outcome</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47</a:t>
            </a:fld>
            <a:endParaRPr lang="en-US"/>
          </a:p>
        </p:txBody>
      </p:sp>
    </p:spTree>
    <p:extLst>
      <p:ext uri="{BB962C8B-B14F-4D97-AF65-F5344CB8AC3E}">
        <p14:creationId xmlns:p14="http://schemas.microsoft.com/office/powerpoint/2010/main" val="258225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cannot be extrapolated that preoperative education would be effective with the use of interpreters, in a different social-cultural context, through different modes such as visual recordings or group sessions, or with health professionals other than physiotherapists.</a:t>
            </a:r>
          </a:p>
        </p:txBody>
      </p:sp>
      <p:sp>
        <p:nvSpPr>
          <p:cNvPr id="4" name="Slide Number Placeholder 3"/>
          <p:cNvSpPr>
            <a:spLocks noGrp="1"/>
          </p:cNvSpPr>
          <p:nvPr>
            <p:ph type="sldNum" sz="quarter" idx="10"/>
          </p:nvPr>
        </p:nvSpPr>
        <p:spPr/>
        <p:txBody>
          <a:bodyPr/>
          <a:lstStyle/>
          <a:p>
            <a:fld id="{893B0CF2-7F87-4E02-A248-870047730F99}" type="slidenum">
              <a:rPr lang="en-US" smtClean="0"/>
              <a:t>48</a:t>
            </a:fld>
            <a:endParaRPr lang="en-US"/>
          </a:p>
        </p:txBody>
      </p:sp>
    </p:spTree>
    <p:extLst>
      <p:ext uri="{BB962C8B-B14F-4D97-AF65-F5344CB8AC3E}">
        <p14:creationId xmlns:p14="http://schemas.microsoft.com/office/powerpoint/2010/main" val="2516220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cannot be extrapolated that preoperative education would be effective with the use of interpreters, in a different social-cultural context, through different modes such as visual recordings or group sessions, or with health professionals other than physiotherapists.</a:t>
            </a:r>
          </a:p>
        </p:txBody>
      </p:sp>
      <p:sp>
        <p:nvSpPr>
          <p:cNvPr id="4" name="Slide Number Placeholder 3"/>
          <p:cNvSpPr>
            <a:spLocks noGrp="1"/>
          </p:cNvSpPr>
          <p:nvPr>
            <p:ph type="sldNum" sz="quarter" idx="10"/>
          </p:nvPr>
        </p:nvSpPr>
        <p:spPr/>
        <p:txBody>
          <a:bodyPr/>
          <a:lstStyle/>
          <a:p>
            <a:fld id="{893B0CF2-7F87-4E02-A248-870047730F99}" type="slidenum">
              <a:rPr lang="en-US" smtClean="0"/>
              <a:t>49</a:t>
            </a:fld>
            <a:endParaRPr lang="en-US"/>
          </a:p>
        </p:txBody>
      </p:sp>
    </p:spTree>
    <p:extLst>
      <p:ext uri="{BB962C8B-B14F-4D97-AF65-F5344CB8AC3E}">
        <p14:creationId xmlns:p14="http://schemas.microsoft.com/office/powerpoint/2010/main" val="1334474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50</a:t>
            </a:fld>
            <a:endParaRPr lang="en-US"/>
          </a:p>
        </p:txBody>
      </p:sp>
    </p:spTree>
    <p:extLst>
      <p:ext uri="{BB962C8B-B14F-4D97-AF65-F5344CB8AC3E}">
        <p14:creationId xmlns:p14="http://schemas.microsoft.com/office/powerpoint/2010/main" val="3780265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51</a:t>
            </a:fld>
            <a:endParaRPr lang="en-US"/>
          </a:p>
        </p:txBody>
      </p:sp>
    </p:spTree>
    <p:extLst>
      <p:ext uri="{BB962C8B-B14F-4D97-AF65-F5344CB8AC3E}">
        <p14:creationId xmlns:p14="http://schemas.microsoft.com/office/powerpoint/2010/main" val="2807756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sz="1200" b="0" i="0" kern="1200" dirty="0">
              <a:solidFill>
                <a:schemeClr val="tx1"/>
              </a:solidFill>
              <a:effectLst/>
              <a:latin typeface="+mn-lt"/>
              <a:ea typeface="+mn-ea"/>
              <a:cs typeface="+mn-cs"/>
            </a:endParaRPr>
          </a:p>
          <a:p>
            <a:endParaRPr lang="th-TH" sz="1200" b="0" i="0" kern="1200" dirty="0">
              <a:solidFill>
                <a:schemeClr val="tx1"/>
              </a:solidFill>
              <a:effectLst/>
              <a:latin typeface="+mn-lt"/>
              <a:ea typeface="+mn-ea"/>
              <a:cs typeface="+mn-cs"/>
            </a:endParaRPr>
          </a:p>
          <a:p>
            <a:endParaRPr lang="th-TH" sz="1200" b="0" i="0" kern="1200" dirty="0">
              <a:solidFill>
                <a:schemeClr val="tx1"/>
              </a:solidFill>
              <a:effectLst/>
              <a:latin typeface="+mn-lt"/>
              <a:ea typeface="+mn-ea"/>
              <a:cs typeface="+mn-cs"/>
            </a:endParaRPr>
          </a:p>
          <a:p>
            <a:endParaRPr lang="th-TH" sz="1200" b="0" i="0" kern="1200" dirty="0">
              <a:solidFill>
                <a:schemeClr val="tx1"/>
              </a:solidFill>
              <a:effectLst/>
              <a:latin typeface="+mn-lt"/>
              <a:ea typeface="+mn-ea"/>
              <a:cs typeface="+mn-cs"/>
            </a:endParaRPr>
          </a:p>
          <a:p>
            <a:endParaRPr lang="th-TH" sz="1200" b="0" i="0" kern="1200" dirty="0">
              <a:solidFill>
                <a:schemeClr val="tx1"/>
              </a:solidFill>
              <a:effectLst/>
              <a:latin typeface="+mn-lt"/>
              <a:ea typeface="+mn-ea"/>
              <a:cs typeface="+mn-cs"/>
            </a:endParaRPr>
          </a:p>
          <a:p>
            <a:r>
              <a:rPr lang="th-TH" sz="1200" b="0" i="0" kern="1200" dirty="0">
                <a:solidFill>
                  <a:schemeClr val="tx1"/>
                </a:solidFill>
                <a:effectLst/>
                <a:latin typeface="+mn-lt"/>
                <a:ea typeface="+mn-ea"/>
                <a:cs typeface="+mn-cs"/>
              </a:rPr>
              <a:t>คิดตามสิ่งที่เราตั้งใจจะให้เขาทำตั้งแต่แรก ก็คือไม่ว่าคุณจะเอายากลับไปกินหรือไม่กิน เราก็จะถือว่าคุณอยู่ในกลุ่มยา เรียกว่าแบบ </a:t>
            </a:r>
            <a:r>
              <a:rPr lang="en-US" sz="1200" b="0" i="0" kern="1200" dirty="0">
                <a:solidFill>
                  <a:schemeClr val="tx1"/>
                </a:solidFill>
                <a:effectLst/>
                <a:latin typeface="+mn-lt"/>
                <a:ea typeface="+mn-ea"/>
                <a:cs typeface="+mn-cs"/>
              </a:rPr>
              <a:t>intention-to-treat</a:t>
            </a:r>
          </a:p>
          <a:p>
            <a:r>
              <a:rPr lang="th-TH" sz="1200" b="0" i="0" kern="1200" dirty="0">
                <a:solidFill>
                  <a:schemeClr val="tx1"/>
                </a:solidFill>
                <a:effectLst/>
                <a:latin typeface="+mn-lt"/>
                <a:ea typeface="+mn-ea"/>
                <a:cs typeface="+mn-cs"/>
              </a:rPr>
              <a:t>ข้อที่ดีกว่าเป็นอย่างมากของแบบที่สองนี้คือว่ามันยังรักษาความที่มันเกลี่ย ลักษณะที่เรา </a:t>
            </a:r>
            <a:r>
              <a:rPr lang="en-US" sz="1200" b="0" i="0" kern="1200" dirty="0">
                <a:solidFill>
                  <a:schemeClr val="tx1"/>
                </a:solidFill>
                <a:effectLst/>
                <a:latin typeface="+mn-lt"/>
                <a:ea typeface="+mn-ea"/>
                <a:cs typeface="+mn-cs"/>
              </a:rPr>
              <a:t>random </a:t>
            </a:r>
            <a:r>
              <a:rPr lang="th-TH" sz="1200" b="0" i="0" kern="1200" dirty="0">
                <a:solidFill>
                  <a:schemeClr val="tx1"/>
                </a:solidFill>
                <a:effectLst/>
                <a:latin typeface="+mn-lt"/>
                <a:ea typeface="+mn-ea"/>
                <a:cs typeface="+mn-cs"/>
              </a:rPr>
              <a:t>ไว้ตั้งแต่แรกไว้ด้วยครับ ดังนั้นหากไม่มี </a:t>
            </a:r>
            <a:r>
              <a:rPr lang="en-US" sz="1200" b="0" i="0" kern="1200" dirty="0">
                <a:solidFill>
                  <a:schemeClr val="tx1"/>
                </a:solidFill>
                <a:effectLst/>
                <a:latin typeface="+mn-lt"/>
                <a:ea typeface="+mn-ea"/>
                <a:cs typeface="+mn-cs"/>
              </a:rPr>
              <a:t>intention to treat </a:t>
            </a:r>
            <a:r>
              <a:rPr lang="th-TH" sz="1200" b="0" i="0" kern="1200" dirty="0">
                <a:solidFill>
                  <a:schemeClr val="tx1"/>
                </a:solidFill>
                <a:effectLst/>
                <a:latin typeface="+mn-lt"/>
                <a:ea typeface="+mn-ea"/>
                <a:cs typeface="+mn-cs"/>
              </a:rPr>
              <a:t>แล้วจริงๆ ก็ไม่รู้ว่าจะ </a:t>
            </a:r>
            <a:r>
              <a:rPr lang="en-US" sz="1200" b="0" i="0" kern="1200" dirty="0">
                <a:solidFill>
                  <a:schemeClr val="tx1"/>
                </a:solidFill>
                <a:effectLst/>
                <a:latin typeface="+mn-lt"/>
                <a:ea typeface="+mn-ea"/>
                <a:cs typeface="+mn-cs"/>
              </a:rPr>
              <a:t>randomize </a:t>
            </a:r>
            <a:r>
              <a:rPr lang="th-TH" sz="1200" b="0" i="0" kern="1200" dirty="0">
                <a:solidFill>
                  <a:schemeClr val="tx1"/>
                </a:solidFill>
                <a:effectLst/>
                <a:latin typeface="+mn-lt"/>
                <a:ea typeface="+mn-ea"/>
                <a:cs typeface="+mn-cs"/>
              </a:rPr>
              <a:t>ไปทำไม ทำให้ขาดความน่าเชื่อถือไปเป็นอย่างมากครับ ซึ่งโดยส่วนใหญ่เดี๋ยวนี้ผู้วิจัยก็รู้กันและจะทำการวิเคราะห์แบบ </a:t>
            </a:r>
            <a:r>
              <a:rPr lang="en-US" sz="1200" b="0" i="0" kern="1200" dirty="0">
                <a:solidFill>
                  <a:schemeClr val="tx1"/>
                </a:solidFill>
                <a:effectLst/>
                <a:latin typeface="+mn-lt"/>
                <a:ea typeface="+mn-ea"/>
                <a:cs typeface="+mn-cs"/>
              </a:rPr>
              <a:t>intention-to-treat </a:t>
            </a:r>
            <a:r>
              <a:rPr lang="th-TH" sz="1200" b="0" i="0" kern="1200" dirty="0">
                <a:solidFill>
                  <a:schemeClr val="tx1"/>
                </a:solidFill>
                <a:effectLst/>
                <a:latin typeface="+mn-lt"/>
                <a:ea typeface="+mn-ea"/>
                <a:cs typeface="+mn-cs"/>
              </a:rPr>
              <a:t>อยู่แล้ว ยกเว้นผู้วิจัยกลุ่มเล็กๆ ที่ยังไม่เคยรู้จัก </a:t>
            </a:r>
            <a:r>
              <a:rPr lang="en-US" sz="1200" b="0" i="0" kern="1200" dirty="0">
                <a:solidFill>
                  <a:schemeClr val="tx1"/>
                </a:solidFill>
                <a:effectLst/>
                <a:latin typeface="+mn-lt"/>
                <a:ea typeface="+mn-ea"/>
                <a:cs typeface="+mn-cs"/>
              </a:rPr>
              <a:t>EBM </a:t>
            </a:r>
            <a:r>
              <a:rPr lang="th-TH" sz="1200" b="0" i="0" kern="1200" dirty="0">
                <a:solidFill>
                  <a:schemeClr val="tx1"/>
                </a:solidFill>
                <a:effectLst/>
                <a:latin typeface="+mn-lt"/>
                <a:ea typeface="+mn-ea"/>
                <a:cs typeface="+mn-cs"/>
              </a:rPr>
              <a:t>ครับ</a:t>
            </a:r>
          </a:p>
          <a:p>
            <a:endParaRPr lang="en-US" dirty="0"/>
          </a:p>
        </p:txBody>
      </p:sp>
      <p:sp>
        <p:nvSpPr>
          <p:cNvPr id="4" name="ตัวแทนหมายเลขภาพนิ่ง 3"/>
          <p:cNvSpPr>
            <a:spLocks noGrp="1"/>
          </p:cNvSpPr>
          <p:nvPr>
            <p:ph type="sldNum" sz="quarter" idx="10"/>
          </p:nvPr>
        </p:nvSpPr>
        <p:spPr/>
        <p:txBody>
          <a:bodyPr/>
          <a:lstStyle/>
          <a:p>
            <a:fld id="{5BCBF626-81F3-4801-B3EF-B1D43A141BB1}" type="slidenum">
              <a:rPr lang="en-US" smtClean="0"/>
              <a:t>53</a:t>
            </a:fld>
            <a:endParaRPr lang="en-US"/>
          </a:p>
        </p:txBody>
      </p:sp>
    </p:spTree>
    <p:extLst>
      <p:ext uri="{BB962C8B-B14F-4D97-AF65-F5344CB8AC3E}">
        <p14:creationId xmlns:p14="http://schemas.microsoft.com/office/powerpoint/2010/main" val="3552998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w</a:t>
            </a:r>
          </a:p>
        </p:txBody>
      </p:sp>
      <p:sp>
        <p:nvSpPr>
          <p:cNvPr id="4" name="ตัวแทนหมายเลขภาพนิ่ง 3"/>
          <p:cNvSpPr>
            <a:spLocks noGrp="1"/>
          </p:cNvSpPr>
          <p:nvPr>
            <p:ph type="sldNum" sz="quarter" idx="10"/>
          </p:nvPr>
        </p:nvSpPr>
        <p:spPr/>
        <p:txBody>
          <a:bodyPr/>
          <a:lstStyle/>
          <a:p>
            <a:fld id="{5BCBF626-81F3-4801-B3EF-B1D43A141BB1}" type="slidenum">
              <a:rPr lang="en-US" smtClean="0"/>
              <a:t>55</a:t>
            </a:fld>
            <a:endParaRPr lang="en-US"/>
          </a:p>
        </p:txBody>
      </p:sp>
    </p:spTree>
    <p:extLst>
      <p:ext uri="{BB962C8B-B14F-4D97-AF65-F5344CB8AC3E}">
        <p14:creationId xmlns:p14="http://schemas.microsoft.com/office/powerpoint/2010/main" val="369202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assessed the success of patient masking in a convenience sample of 29 consecutive participants</a:t>
            </a:r>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15368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these clinics patients are seen by a nurse, </a:t>
            </a:r>
            <a:r>
              <a:rPr lang="en-US" dirty="0" err="1"/>
              <a:t>anaesthetist</a:t>
            </a:r>
            <a:r>
              <a:rPr lang="en-US" dirty="0"/>
              <a:t>, doctor, and, if required, a </a:t>
            </a:r>
            <a:r>
              <a:rPr lang="en-US" dirty="0" err="1"/>
              <a:t>stomal</a:t>
            </a:r>
            <a:r>
              <a:rPr lang="en-US" dirty="0"/>
              <a:t> therapist. Consenting eligible patients were entered into the trial and provided with an additional physiotherapy session at these clinics.</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400758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289688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418170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121562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5/10/2018</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5/10/2018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5/10/2018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5/10/2018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5/10/2018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5/10/2018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5/10/2018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5/10/2018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5/10/2018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5/10/2018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5/10/2018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5/10/2018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894" y="1371600"/>
            <a:ext cx="10794170" cy="1828800"/>
          </a:xfrm>
        </p:spPr>
        <p:txBody>
          <a:bodyPr>
            <a:noAutofit/>
          </a:bodyPr>
          <a:lstStyle/>
          <a:p>
            <a:pPr algn="ctr"/>
            <a:r>
              <a:rPr lang="en-US" sz="4000" dirty="0"/>
              <a:t>Preoperative physiotherapy for the prevention of respiratory complications after upper abdominal surgery</a:t>
            </a:r>
          </a:p>
        </p:txBody>
      </p:sp>
      <p:sp>
        <p:nvSpPr>
          <p:cNvPr id="5" name="Subtitle 4"/>
          <p:cNvSpPr>
            <a:spLocks noGrp="1"/>
          </p:cNvSpPr>
          <p:nvPr>
            <p:ph type="subTitle" idx="1"/>
          </p:nvPr>
        </p:nvSpPr>
        <p:spPr>
          <a:xfrm>
            <a:off x="859536" y="5241893"/>
            <a:ext cx="10472928" cy="1752600"/>
          </a:xfrm>
        </p:spPr>
        <p:txBody>
          <a:bodyPr/>
          <a:lstStyle/>
          <a:p>
            <a:r>
              <a:rPr lang="en-US" sz="2000" dirty="0"/>
              <a:t>R1</a:t>
            </a:r>
            <a:r>
              <a:rPr lang="th-TH" b="1" dirty="0" err="1"/>
              <a:t>สุพ</a:t>
            </a:r>
            <a:r>
              <a:rPr lang="th-TH" b="1" dirty="0"/>
              <a:t>ฤกษ์ / อ.วิริยะ</a:t>
            </a:r>
            <a:endParaRPr lang="en-US" b="1" dirty="0"/>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396874"/>
            <a:ext cx="10972800" cy="4389120"/>
          </a:xfrm>
        </p:spPr>
        <p:txBody>
          <a:bodyPr/>
          <a:lstStyle/>
          <a:p>
            <a:pPr marL="0" indent="0">
              <a:buNone/>
            </a:pPr>
            <a:r>
              <a:rPr lang="en-US" b="1" dirty="0" err="1">
                <a:latin typeface="Leelawadee UI" panose="020B0502040204020203" pitchFamily="34" charset="-34"/>
                <a:cs typeface="Leelawadee UI" panose="020B0502040204020203" pitchFamily="34" charset="-34"/>
              </a:rPr>
              <a:t>Randomisation</a:t>
            </a:r>
            <a:endParaRPr lang="en-US" b="1" dirty="0">
              <a:latin typeface="Leelawadee UI" panose="020B0502040204020203" pitchFamily="34" charset="-34"/>
              <a:cs typeface="Leelawadee UI" panose="020B0502040204020203" pitchFamily="34" charset="-34"/>
            </a:endParaRPr>
          </a:p>
          <a:p>
            <a:pPr lvl="1"/>
            <a:endParaRPr lang="en-US" b="1" dirty="0">
              <a:solidFill>
                <a:schemeClr val="accent1">
                  <a:lumMod val="50000"/>
                </a:schemeClr>
              </a:solidFill>
              <a:latin typeface="Leelawadee" panose="020B0502040204020203" pitchFamily="34" charset="-34"/>
              <a:cs typeface="Leelawadee" panose="020B0502040204020203" pitchFamily="34" charset="-34"/>
            </a:endParaRPr>
          </a:p>
          <a:p>
            <a:pPr lvl="1"/>
            <a:r>
              <a:rPr lang="en-US" dirty="0">
                <a:latin typeface="Leelawadee" panose="020B0502040204020203" pitchFamily="34" charset="-34"/>
                <a:cs typeface="Leelawadee" panose="020B0502040204020203" pitchFamily="34" charset="-34"/>
              </a:rPr>
              <a:t>sequentially numbered sealed opaque envelopes containing allocation cards wrapped in </a:t>
            </a:r>
            <a:r>
              <a:rPr lang="en-US" dirty="0" err="1">
                <a:latin typeface="Leelawadee" panose="020B0502040204020203" pitchFamily="34" charset="-34"/>
                <a:cs typeface="Leelawadee" panose="020B0502040204020203" pitchFamily="34" charset="-34"/>
              </a:rPr>
              <a:t>aluminium</a:t>
            </a:r>
            <a:r>
              <a:rPr lang="en-US" dirty="0">
                <a:latin typeface="Leelawadee" panose="020B0502040204020203" pitchFamily="34" charset="-34"/>
                <a:cs typeface="Leelawadee" panose="020B0502040204020203" pitchFamily="34" charset="-34"/>
              </a:rPr>
              <a:t> foil</a:t>
            </a:r>
          </a:p>
          <a:p>
            <a:pPr lvl="1"/>
            <a:endParaRPr lang="en-US" dirty="0">
              <a:latin typeface="Leelawadee" panose="020B0502040204020203" pitchFamily="34" charset="-34"/>
              <a:cs typeface="Leelawadee" panose="020B0502040204020203" pitchFamily="34" charset="-34"/>
            </a:endParaRPr>
          </a:p>
          <a:p>
            <a:pPr lvl="2"/>
            <a:r>
              <a:rPr lang="en-US" b="1" dirty="0">
                <a:solidFill>
                  <a:srgbClr val="FF0000"/>
                </a:solidFill>
                <a:latin typeface="Leelawadee" panose="020B0502040204020203" pitchFamily="34" charset="-34"/>
                <a:cs typeface="Leelawadee" panose="020B0502040204020203" pitchFamily="34" charset="-34"/>
              </a:rPr>
              <a:t>Intervention</a:t>
            </a:r>
            <a:r>
              <a:rPr lang="en-US" b="1" dirty="0">
                <a:latin typeface="Leelawadee" panose="020B0502040204020203" pitchFamily="34" charset="-34"/>
                <a:cs typeface="Leelawadee" panose="020B0502040204020203" pitchFamily="34" charset="-34"/>
              </a:rPr>
              <a:t> </a:t>
            </a:r>
            <a:r>
              <a:rPr lang="en-US" b="1" dirty="0">
                <a:solidFill>
                  <a:srgbClr val="FF0000"/>
                </a:solidFill>
                <a:latin typeface="Leelawadee" panose="020B0502040204020203" pitchFamily="34" charset="-34"/>
                <a:cs typeface="Leelawadee" panose="020B0502040204020203" pitchFamily="34" charset="-34"/>
              </a:rPr>
              <a:t>group</a:t>
            </a:r>
            <a:r>
              <a:rPr lang="en-US" dirty="0">
                <a:latin typeface="Leelawadee" panose="020B0502040204020203" pitchFamily="34" charset="-34"/>
                <a:cs typeface="Leelawadee" panose="020B0502040204020203" pitchFamily="34" charset="-34"/>
              </a:rPr>
              <a:t>=</a:t>
            </a:r>
            <a:r>
              <a:rPr lang="en-US" dirty="0">
                <a:solidFill>
                  <a:srgbClr val="FF0000"/>
                </a:solidFill>
                <a:latin typeface="Leelawadee" panose="020B0502040204020203" pitchFamily="34" charset="-34"/>
                <a:cs typeface="Leelawadee" panose="020B0502040204020203" pitchFamily="34" charset="-34"/>
              </a:rPr>
              <a:t>information booklet + preoperative physiotherapy education and training</a:t>
            </a:r>
          </a:p>
          <a:p>
            <a:pPr lvl="2"/>
            <a:r>
              <a:rPr lang="en-US" b="1" dirty="0">
                <a:solidFill>
                  <a:srgbClr val="0070C0"/>
                </a:solidFill>
              </a:rPr>
              <a:t>Control</a:t>
            </a:r>
            <a:r>
              <a:rPr lang="en-US" b="1" dirty="0"/>
              <a:t> </a:t>
            </a:r>
            <a:r>
              <a:rPr lang="en-US" b="1" dirty="0">
                <a:solidFill>
                  <a:srgbClr val="0070C0"/>
                </a:solidFill>
              </a:rPr>
              <a:t>group</a:t>
            </a:r>
            <a:r>
              <a:rPr lang="en-US" b="1" dirty="0"/>
              <a:t> </a:t>
            </a:r>
            <a:r>
              <a:rPr lang="en-US" dirty="0"/>
              <a:t>= </a:t>
            </a:r>
            <a:r>
              <a:rPr lang="en-US" dirty="0">
                <a:solidFill>
                  <a:srgbClr val="0070C0"/>
                </a:solidFill>
              </a:rPr>
              <a:t>information booklet alone</a:t>
            </a:r>
            <a:endParaRPr lang="en-US" dirty="0">
              <a:solidFill>
                <a:srgbClr val="0070C0"/>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53913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396874"/>
            <a:ext cx="10972800" cy="4389120"/>
          </a:xfrm>
        </p:spPr>
        <p:txBody>
          <a:bodyPr/>
          <a:lstStyle/>
          <a:p>
            <a:pPr marL="0" indent="0">
              <a:buNone/>
            </a:pPr>
            <a:r>
              <a:rPr lang="en-US" b="1" dirty="0" err="1"/>
              <a:t>Randomisation</a:t>
            </a:r>
            <a:endParaRPr lang="en-US" b="1" dirty="0"/>
          </a:p>
          <a:p>
            <a:pPr lvl="1"/>
            <a:endParaRPr lang="en-US" b="1" dirty="0">
              <a:solidFill>
                <a:schemeClr val="accent1">
                  <a:lumMod val="50000"/>
                </a:schemeClr>
              </a:solidFill>
              <a:latin typeface="Leelawadee" panose="020B0502040204020203" pitchFamily="34" charset="-34"/>
              <a:cs typeface="Leelawadee" panose="020B0502040204020203" pitchFamily="34" charset="-34"/>
            </a:endParaRPr>
          </a:p>
          <a:p>
            <a:pPr lvl="1"/>
            <a:r>
              <a:rPr lang="en-US" dirty="0" err="1">
                <a:latin typeface="Leelawadee" panose="020B0502040204020203" pitchFamily="34" charset="-34"/>
                <a:cs typeface="Leelawadee" panose="020B0502040204020203" pitchFamily="34" charset="-34"/>
              </a:rPr>
              <a:t>Randomisation</a:t>
            </a:r>
            <a:r>
              <a:rPr lang="en-US" dirty="0">
                <a:latin typeface="Leelawadee" panose="020B0502040204020203" pitchFamily="34" charset="-34"/>
                <a:cs typeface="Leelawadee" panose="020B0502040204020203" pitchFamily="34" charset="-34"/>
              </a:rPr>
              <a:t> occurred before the preoperative physiotherapy assessment</a:t>
            </a:r>
          </a:p>
          <a:p>
            <a:pPr lvl="1"/>
            <a:endParaRPr lang="en-US" dirty="0">
              <a:latin typeface="Leelawadee" panose="020B0502040204020203" pitchFamily="34" charset="-34"/>
              <a:cs typeface="Leelawadee" panose="020B0502040204020203" pitchFamily="34" charset="-34"/>
            </a:endParaRPr>
          </a:p>
          <a:p>
            <a:pPr lvl="1"/>
            <a:r>
              <a:rPr lang="en-US" dirty="0">
                <a:latin typeface="Leelawadee" panose="020B0502040204020203" pitchFamily="34" charset="-34"/>
                <a:cs typeface="Leelawadee" panose="020B0502040204020203" pitchFamily="34" charset="-34"/>
              </a:rPr>
              <a:t>Web based computer generated blocked random number table (1:1)</a:t>
            </a:r>
          </a:p>
        </p:txBody>
      </p:sp>
    </p:spTree>
    <p:extLst>
      <p:ext uri="{BB962C8B-B14F-4D97-AF65-F5344CB8AC3E}">
        <p14:creationId xmlns:p14="http://schemas.microsoft.com/office/powerpoint/2010/main" val="24377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Masking</a:t>
            </a:r>
          </a:p>
          <a:p>
            <a:pPr lvl="1"/>
            <a:endParaRPr lang="en-US" b="1" dirty="0">
              <a:solidFill>
                <a:schemeClr val="accent1">
                  <a:lumMod val="50000"/>
                </a:schemeClr>
              </a:solidFill>
              <a:latin typeface="Leelawadee" panose="020B0502040204020203" pitchFamily="34" charset="-34"/>
              <a:cs typeface="Leelawadee" panose="020B0502040204020203" pitchFamily="34" charset="-34"/>
            </a:endParaRPr>
          </a:p>
          <a:p>
            <a:pPr lvl="1"/>
            <a:r>
              <a:rPr lang="en-US" dirty="0"/>
              <a:t>Site investigators and preoperative physiotherapists aware of group allocation had no contact with patients postoperatively</a:t>
            </a:r>
            <a:endParaRPr lang="th-TH" dirty="0"/>
          </a:p>
          <a:p>
            <a:pPr lvl="1"/>
            <a:endParaRPr lang="th-TH" dirty="0">
              <a:latin typeface="Leelawadee" panose="020B0502040204020203" pitchFamily="34" charset="-34"/>
              <a:cs typeface="Leelawadee" panose="020B0502040204020203" pitchFamily="34" charset="-34"/>
            </a:endParaRPr>
          </a:p>
          <a:p>
            <a:pPr lvl="1"/>
            <a:r>
              <a:rPr lang="en-US" dirty="0"/>
              <a:t>The patients, postoperative physiotherapists, hospital staff, and statisticians were unaware of group assignment</a:t>
            </a:r>
            <a:endParaRPr lang="th-TH" dirty="0"/>
          </a:p>
          <a:p>
            <a:pPr lvl="1"/>
            <a:endParaRPr lang="th-TH" dirty="0">
              <a:latin typeface="Leelawadee" panose="020B0502040204020203" pitchFamily="34" charset="-34"/>
              <a:cs typeface="Leelawadee" panose="020B0502040204020203" pitchFamily="34" charset="-34"/>
            </a:endParaRPr>
          </a:p>
          <a:p>
            <a:pPr lvl="1"/>
            <a:r>
              <a:rPr lang="en-US" dirty="0"/>
              <a:t>Primary and secondary outcome assessors were masked to group allocation and not involved in postoperative clinical management</a:t>
            </a:r>
            <a:endParaRPr lang="en-US"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3593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Interventions and procedures</a:t>
            </a:r>
          </a:p>
          <a:p>
            <a:pPr lvl="1"/>
            <a:endParaRPr lang="th-TH" dirty="0"/>
          </a:p>
          <a:p>
            <a:pPr lvl="1"/>
            <a:r>
              <a:rPr lang="en-US" dirty="0"/>
              <a:t>patients are required to attend a hospital multidisciplinary outpatient clinic for presurgical evaluation within six weeks of surgery</a:t>
            </a:r>
            <a:endParaRPr lang="th-TH" dirty="0"/>
          </a:p>
          <a:p>
            <a:pPr lvl="1"/>
            <a:endParaRPr lang="th-TH" dirty="0"/>
          </a:p>
          <a:p>
            <a:pPr lvl="1"/>
            <a:r>
              <a:rPr lang="en-US" dirty="0"/>
              <a:t>The preadmission physiotherapy session for control and intervention participants consisted of a </a:t>
            </a:r>
            <a:r>
              <a:rPr lang="en-US" dirty="0" err="1"/>
              <a:t>standardised</a:t>
            </a:r>
            <a:r>
              <a:rPr lang="en-US" dirty="0"/>
              <a:t> physical and subjective assessment</a:t>
            </a:r>
            <a:endParaRPr lang="th-TH" dirty="0"/>
          </a:p>
          <a:p>
            <a:pPr lvl="1"/>
            <a:endParaRPr lang="th-TH" b="1" dirty="0">
              <a:solidFill>
                <a:schemeClr val="accent1">
                  <a:lumMod val="50000"/>
                </a:schemeClr>
              </a:solidFill>
              <a:latin typeface="Leelawadee" panose="020B0502040204020203" pitchFamily="34" charset="-34"/>
              <a:cs typeface="Leelawadee" panose="020B0502040204020203" pitchFamily="34" charset="-34"/>
            </a:endParaRPr>
          </a:p>
          <a:p>
            <a:pPr lvl="1"/>
            <a:endParaRPr lang="en-US" b="1" dirty="0">
              <a:solidFill>
                <a:schemeClr val="accent1">
                  <a:lumMod val="50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3277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Interventions and procedures</a:t>
            </a:r>
          </a:p>
          <a:p>
            <a:pPr lvl="1"/>
            <a:endParaRPr lang="th-TH" dirty="0"/>
          </a:p>
          <a:p>
            <a:pPr lvl="1"/>
            <a:r>
              <a:rPr lang="en-US" dirty="0"/>
              <a:t>The physiotherapist gave an </a:t>
            </a:r>
            <a:r>
              <a:rPr lang="en-US" dirty="0">
                <a:solidFill>
                  <a:srgbClr val="FF0000"/>
                </a:solidFill>
              </a:rPr>
              <a:t>information booklet </a:t>
            </a:r>
            <a:r>
              <a:rPr lang="en-US" dirty="0"/>
              <a:t>containing written and pictorial information about PPCs and potential prevention with early ambulation and breathing exercises</a:t>
            </a:r>
            <a:endParaRPr lang="th-TH" b="1" dirty="0">
              <a:solidFill>
                <a:schemeClr val="accent1">
                  <a:lumMod val="50000"/>
                </a:schemeClr>
              </a:solidFill>
              <a:latin typeface="Leelawadee" panose="020B0502040204020203" pitchFamily="34" charset="-34"/>
              <a:cs typeface="Leelawadee" panose="020B0502040204020203" pitchFamily="34" charset="-34"/>
            </a:endParaRPr>
          </a:p>
          <a:p>
            <a:pPr lvl="1"/>
            <a:endParaRPr lang="th-TH" b="1" dirty="0">
              <a:solidFill>
                <a:schemeClr val="accent1">
                  <a:lumMod val="50000"/>
                </a:schemeClr>
              </a:solidFill>
              <a:latin typeface="Leelawadee" panose="020B0502040204020203" pitchFamily="34" charset="-34"/>
              <a:cs typeface="Leelawadee" panose="020B0502040204020203" pitchFamily="34" charset="-34"/>
            </a:endParaRPr>
          </a:p>
          <a:p>
            <a:pPr lvl="1"/>
            <a:r>
              <a:rPr lang="en-US" dirty="0">
                <a:solidFill>
                  <a:schemeClr val="accent6">
                    <a:lumMod val="75000"/>
                  </a:schemeClr>
                </a:solidFill>
              </a:rPr>
              <a:t>Breathing exercises </a:t>
            </a:r>
            <a:r>
              <a:rPr lang="en-US" dirty="0"/>
              <a:t>were consisted of two sets of 10 slow deep breaths followed by three coughs, to be performed hourly and starting immediately after surgery</a:t>
            </a:r>
            <a:endParaRPr lang="en-US" b="1" dirty="0">
              <a:solidFill>
                <a:schemeClr val="accent1">
                  <a:lumMod val="50000"/>
                </a:schemeClr>
              </a:solidFill>
              <a:latin typeface="Leelawadee" panose="020B0502040204020203" pitchFamily="34" charset="-34"/>
              <a:cs typeface="Leelawadee" panose="020B0502040204020203" pitchFamily="34" charset="-34"/>
            </a:endParaRPr>
          </a:p>
        </p:txBody>
      </p:sp>
      <p:pic>
        <p:nvPicPr>
          <p:cNvPr id="5" name="Picture 4">
            <a:extLst>
              <a:ext uri="{FF2B5EF4-FFF2-40B4-BE49-F238E27FC236}">
                <a16:creationId xmlns:a16="http://schemas.microsoft.com/office/drawing/2014/main" id="{98A4871C-D647-489D-A590-83E96A590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0934" y="1654108"/>
            <a:ext cx="958196" cy="1197745"/>
          </a:xfrm>
          <a:prstGeom prst="rect">
            <a:avLst/>
          </a:prstGeom>
        </p:spPr>
      </p:pic>
    </p:spTree>
    <p:extLst>
      <p:ext uri="{BB962C8B-B14F-4D97-AF65-F5344CB8AC3E}">
        <p14:creationId xmlns:p14="http://schemas.microsoft.com/office/powerpoint/2010/main" val="298776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Interventions and procedures</a:t>
            </a:r>
          </a:p>
          <a:p>
            <a:pPr lvl="1"/>
            <a:endParaRPr lang="th-TH" dirty="0"/>
          </a:p>
          <a:p>
            <a:pPr lvl="1"/>
            <a:r>
              <a:rPr lang="en-US" dirty="0"/>
              <a:t>Intervention group received an </a:t>
            </a:r>
            <a:r>
              <a:rPr lang="en-US" dirty="0">
                <a:solidFill>
                  <a:srgbClr val="FF0000"/>
                </a:solidFill>
              </a:rPr>
              <a:t>additional single 30 minute education and breathing exercise </a:t>
            </a:r>
            <a:r>
              <a:rPr lang="en-US" dirty="0"/>
              <a:t>coaching session immediately after the </a:t>
            </a:r>
            <a:r>
              <a:rPr lang="en-US" dirty="0" err="1"/>
              <a:t>standardised</a:t>
            </a:r>
            <a:r>
              <a:rPr lang="en-US" dirty="0"/>
              <a:t> physiotherapy assessment</a:t>
            </a:r>
            <a:endParaRPr lang="en-US" b="1" dirty="0">
              <a:solidFill>
                <a:schemeClr val="accent1">
                  <a:lumMod val="50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08264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Interventions and procedures</a:t>
            </a:r>
          </a:p>
          <a:p>
            <a:pPr lvl="1"/>
            <a:endParaRPr lang="th-TH" dirty="0"/>
          </a:p>
          <a:p>
            <a:pPr lvl="1"/>
            <a:r>
              <a:rPr lang="en-US" dirty="0"/>
              <a:t>During this session, participants were educated about the possibility of PPCs after surgery and given an </a:t>
            </a:r>
            <a:r>
              <a:rPr lang="en-US" dirty="0" err="1"/>
              <a:t>individualised</a:t>
            </a:r>
            <a:r>
              <a:rPr lang="en-US" dirty="0"/>
              <a:t> risk assessment</a:t>
            </a:r>
          </a:p>
          <a:p>
            <a:pPr lvl="1"/>
            <a:endParaRPr lang="en-US" b="1" dirty="0">
              <a:solidFill>
                <a:schemeClr val="accent1">
                  <a:lumMod val="50000"/>
                </a:schemeClr>
              </a:solidFill>
              <a:latin typeface="Leelawadee" panose="020B0502040204020203" pitchFamily="34" charset="-34"/>
              <a:cs typeface="Leelawadee" panose="020B0502040204020203" pitchFamily="34" charset="-34"/>
            </a:endParaRPr>
          </a:p>
          <a:p>
            <a:pPr lvl="1"/>
            <a:r>
              <a:rPr lang="en-US" dirty="0"/>
              <a:t>The participants were educated that self directed breathing exercises were vital to protect their lungs</a:t>
            </a:r>
            <a:endParaRPr lang="en-US" b="1" dirty="0">
              <a:solidFill>
                <a:schemeClr val="accent1">
                  <a:lumMod val="50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7444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Interventions and procedures</a:t>
            </a:r>
          </a:p>
          <a:p>
            <a:pPr lvl="1"/>
            <a:endParaRPr lang="en-US" dirty="0"/>
          </a:p>
          <a:p>
            <a:pPr lvl="1"/>
            <a:r>
              <a:rPr lang="en-US" dirty="0"/>
              <a:t>The physiotherapist then trained the intervention participants on how to perform the prescribed breathing exercises, as detailed in the booklet, and they were coached for at least three repetitions</a:t>
            </a:r>
          </a:p>
          <a:p>
            <a:pPr lvl="1"/>
            <a:endParaRPr lang="en-US" dirty="0"/>
          </a:p>
          <a:p>
            <a:pPr lvl="1"/>
            <a:endParaRPr lang="th-TH" dirty="0"/>
          </a:p>
        </p:txBody>
      </p:sp>
    </p:spTree>
    <p:extLst>
      <p:ext uri="{BB962C8B-B14F-4D97-AF65-F5344CB8AC3E}">
        <p14:creationId xmlns:p14="http://schemas.microsoft.com/office/powerpoint/2010/main" val="318913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Interventions and procedures</a:t>
            </a:r>
          </a:p>
          <a:p>
            <a:pPr lvl="1"/>
            <a:endParaRPr lang="en-US" dirty="0"/>
          </a:p>
          <a:p>
            <a:pPr lvl="1"/>
            <a:r>
              <a:rPr lang="en-US" dirty="0"/>
              <a:t>Eleven physiotherapists included students, new graduates, senior physiotherapists, through to a physiotherapist with 15 years of acute surgical practice and extensive experience in patient education provided the preoperative interventions</a:t>
            </a:r>
          </a:p>
          <a:p>
            <a:pPr lvl="1"/>
            <a:endParaRPr lang="th-TH" dirty="0"/>
          </a:p>
        </p:txBody>
      </p:sp>
    </p:spTree>
    <p:extLst>
      <p:ext uri="{BB962C8B-B14F-4D97-AF65-F5344CB8AC3E}">
        <p14:creationId xmlns:p14="http://schemas.microsoft.com/office/powerpoint/2010/main" val="27511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Outcome measures</a:t>
            </a:r>
          </a:p>
          <a:p>
            <a:pPr lvl="1"/>
            <a:endParaRPr lang="en-US" dirty="0"/>
          </a:p>
          <a:p>
            <a:pPr lvl="1"/>
            <a:r>
              <a:rPr lang="en-US" dirty="0"/>
              <a:t>The primary outcome was incidence of a PPC within 14 postoperative days or hospital discharge</a:t>
            </a:r>
          </a:p>
          <a:p>
            <a:pPr lvl="1"/>
            <a:r>
              <a:rPr lang="en-US" dirty="0"/>
              <a:t>Assessors masked to group allocation assessed participants prospectively and daily until the seventh postoperative day</a:t>
            </a:r>
          </a:p>
          <a:p>
            <a:pPr lvl="1"/>
            <a:r>
              <a:rPr lang="en-US" dirty="0"/>
              <a:t>From the seventh postoperative day additional assessments were performed only as clinically suspected until day 14 </a:t>
            </a:r>
            <a:endParaRPr lang="th-TH" dirty="0"/>
          </a:p>
        </p:txBody>
      </p:sp>
    </p:spTree>
    <p:extLst>
      <p:ext uri="{BB962C8B-B14F-4D97-AF65-F5344CB8AC3E}">
        <p14:creationId xmlns:p14="http://schemas.microsoft.com/office/powerpoint/2010/main" val="13282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Introduction</a:t>
            </a:r>
          </a:p>
        </p:txBody>
      </p:sp>
      <p:sp>
        <p:nvSpPr>
          <p:cNvPr id="2" name="Content Placeholder 1"/>
          <p:cNvSpPr>
            <a:spLocks noGrp="1"/>
          </p:cNvSpPr>
          <p:nvPr>
            <p:ph idx="1"/>
          </p:nvPr>
        </p:nvSpPr>
        <p:spPr>
          <a:xfrm>
            <a:off x="609600" y="2396874"/>
            <a:ext cx="10972800" cy="4389120"/>
          </a:xfrm>
        </p:spPr>
        <p:txBody>
          <a:bodyPr/>
          <a:lstStyle/>
          <a:p>
            <a:r>
              <a:rPr lang="en-US" dirty="0">
                <a:latin typeface="Leelawadee" panose="020B0502040204020203" pitchFamily="34" charset="-34"/>
                <a:cs typeface="Leelawadee" panose="020B0502040204020203" pitchFamily="34" charset="-34"/>
              </a:rPr>
              <a:t>A postoperative pulmonary complication (PPC) is the most common serious complication after upper abdominal surgery</a:t>
            </a:r>
          </a:p>
          <a:p>
            <a:endParaRPr lang="en-US" dirty="0">
              <a:latin typeface="Leelawadee" panose="020B0502040204020203" pitchFamily="34" charset="-34"/>
              <a:cs typeface="Leelawadee" panose="020B0502040204020203" pitchFamily="34" charset="-34"/>
            </a:endParaRPr>
          </a:p>
          <a:p>
            <a:r>
              <a:rPr lang="en-US" dirty="0">
                <a:latin typeface="Leelawadee" panose="020B0502040204020203" pitchFamily="34" charset="-34"/>
                <a:cs typeface="Leelawadee" panose="020B0502040204020203" pitchFamily="34" charset="-34"/>
              </a:rPr>
              <a:t>Incidence is between 10% and 50% of patients</a:t>
            </a:r>
          </a:p>
        </p:txBody>
      </p:sp>
      <p:pic>
        <p:nvPicPr>
          <p:cNvPr id="5" name="Picture 4">
            <a:extLst>
              <a:ext uri="{FF2B5EF4-FFF2-40B4-BE49-F238E27FC236}">
                <a16:creationId xmlns:a16="http://schemas.microsoft.com/office/drawing/2014/main" id="{2746E22D-868E-4220-9E7A-AABCCE94FF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400" t="10077"/>
          <a:stretch/>
        </p:blipFill>
        <p:spPr>
          <a:xfrm>
            <a:off x="9135609" y="3294888"/>
            <a:ext cx="1886125" cy="3563112"/>
          </a:xfrm>
          <a:prstGeom prst="rect">
            <a:avLst/>
          </a:prstGeom>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lstStyle/>
          <a:p>
            <a:r>
              <a:rPr lang="en-US" b="1" dirty="0"/>
              <a:t>Outcome measures</a:t>
            </a:r>
          </a:p>
          <a:p>
            <a:pPr lvl="1"/>
            <a:endParaRPr lang="en-US" dirty="0"/>
          </a:p>
        </p:txBody>
      </p:sp>
      <p:pic>
        <p:nvPicPr>
          <p:cNvPr id="4" name="Picture 3">
            <a:extLst>
              <a:ext uri="{FF2B5EF4-FFF2-40B4-BE49-F238E27FC236}">
                <a16:creationId xmlns:a16="http://schemas.microsoft.com/office/drawing/2014/main" id="{30C5BE11-8CFA-458B-97C1-C134BF75030C}"/>
              </a:ext>
            </a:extLst>
          </p:cNvPr>
          <p:cNvPicPr>
            <a:picLocks noChangeAspect="1"/>
          </p:cNvPicPr>
          <p:nvPr/>
        </p:nvPicPr>
        <p:blipFill rotWithShape="1">
          <a:blip r:embed="rId3"/>
          <a:srcRect l="10995" t="25710" r="39490" b="32298"/>
          <a:stretch/>
        </p:blipFill>
        <p:spPr>
          <a:xfrm>
            <a:off x="2152794" y="2858611"/>
            <a:ext cx="7748905" cy="3696564"/>
          </a:xfrm>
          <a:prstGeom prst="rect">
            <a:avLst/>
          </a:prstGeom>
        </p:spPr>
      </p:pic>
    </p:spTree>
    <p:extLst>
      <p:ext uri="{BB962C8B-B14F-4D97-AF65-F5344CB8AC3E}">
        <p14:creationId xmlns:p14="http://schemas.microsoft.com/office/powerpoint/2010/main" val="25490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166054"/>
            <a:ext cx="10972800" cy="4389120"/>
          </a:xfrm>
        </p:spPr>
        <p:txBody>
          <a:bodyPr>
            <a:normAutofit/>
          </a:bodyPr>
          <a:lstStyle/>
          <a:p>
            <a:r>
              <a:rPr lang="en-US" b="1" dirty="0"/>
              <a:t>Outcome measures</a:t>
            </a:r>
          </a:p>
          <a:p>
            <a:pPr lvl="1"/>
            <a:r>
              <a:rPr lang="en-US" dirty="0">
                <a:latin typeface="Leelawadee UI" panose="020B0502040204020203" pitchFamily="34" charset="-34"/>
                <a:cs typeface="Leelawadee UI" panose="020B0502040204020203" pitchFamily="34" charset="-34"/>
              </a:rPr>
              <a:t>Secondary outcomes</a:t>
            </a:r>
          </a:p>
          <a:p>
            <a:pPr lvl="1"/>
            <a:endParaRPr lang="en-US" dirty="0">
              <a:latin typeface="Leelawadee UI" panose="020B0502040204020203" pitchFamily="34" charset="-34"/>
              <a:cs typeface="Leelawadee UI" panose="020B0502040204020203" pitchFamily="34" charset="-34"/>
            </a:endParaRPr>
          </a:p>
          <a:p>
            <a:pPr lvl="2">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pneumonia</a:t>
            </a:r>
          </a:p>
          <a:p>
            <a:pPr lvl="2">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length of hospital stay</a:t>
            </a:r>
          </a:p>
          <a:p>
            <a:pPr lvl="2">
              <a:buFont typeface="Wingdings" panose="05000000000000000000" pitchFamily="2" charset="2"/>
              <a:buChar char="§"/>
            </a:pPr>
            <a:r>
              <a:rPr lang="en-US" dirty="0" err="1">
                <a:latin typeface="Leelawadee UI" panose="020B0502040204020203" pitchFamily="34" charset="-34"/>
                <a:cs typeface="Leelawadee UI" panose="020B0502040204020203" pitchFamily="34" charset="-34"/>
              </a:rPr>
              <a:t>utilisation</a:t>
            </a:r>
            <a:r>
              <a:rPr lang="en-US" dirty="0">
                <a:latin typeface="Leelawadee UI" panose="020B0502040204020203" pitchFamily="34" charset="-34"/>
                <a:cs typeface="Leelawadee UI" panose="020B0502040204020203" pitchFamily="34" charset="-34"/>
              </a:rPr>
              <a:t> of intensive care unit services</a:t>
            </a:r>
          </a:p>
          <a:p>
            <a:pPr lvl="2">
              <a:buFont typeface="Wingdings" panose="05000000000000000000" pitchFamily="2" charset="2"/>
              <a:buChar char="§"/>
            </a:pPr>
            <a:r>
              <a:rPr lang="en-US" dirty="0">
                <a:latin typeface="Leelawadee UI" panose="020B0502040204020203" pitchFamily="34" charset="-34"/>
                <a:cs typeface="Leelawadee UI" panose="020B0502040204020203" pitchFamily="34" charset="-34"/>
              </a:rPr>
              <a:t>hospital costs</a:t>
            </a:r>
          </a:p>
        </p:txBody>
      </p:sp>
    </p:spTree>
    <p:extLst>
      <p:ext uri="{BB962C8B-B14F-4D97-AF65-F5344CB8AC3E}">
        <p14:creationId xmlns:p14="http://schemas.microsoft.com/office/powerpoint/2010/main" val="10934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pic>
        <p:nvPicPr>
          <p:cNvPr id="9" name="Content Placeholder 8">
            <a:extLst>
              <a:ext uri="{FF2B5EF4-FFF2-40B4-BE49-F238E27FC236}">
                <a16:creationId xmlns:a16="http://schemas.microsoft.com/office/drawing/2014/main" id="{CCE51BEC-AA05-436B-8CE7-4172795EC2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92195" y="577200"/>
            <a:ext cx="5735890" cy="6280800"/>
          </a:xfrm>
        </p:spPr>
      </p:pic>
    </p:spTree>
    <p:extLst>
      <p:ext uri="{BB962C8B-B14F-4D97-AF65-F5344CB8AC3E}">
        <p14:creationId xmlns:p14="http://schemas.microsoft.com/office/powerpoint/2010/main" val="296105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grpSp>
        <p:nvGrpSpPr>
          <p:cNvPr id="8" name="Group 7">
            <a:extLst>
              <a:ext uri="{FF2B5EF4-FFF2-40B4-BE49-F238E27FC236}">
                <a16:creationId xmlns:a16="http://schemas.microsoft.com/office/drawing/2014/main" id="{FADA13AF-3BBB-419C-97A7-7F2C0AE02EF2}"/>
              </a:ext>
            </a:extLst>
          </p:cNvPr>
          <p:cNvGrpSpPr/>
          <p:nvPr/>
        </p:nvGrpSpPr>
        <p:grpSpPr>
          <a:xfrm>
            <a:off x="3338004" y="403314"/>
            <a:ext cx="7874492" cy="6051372"/>
            <a:chOff x="2885240" y="540299"/>
            <a:chExt cx="8300623" cy="6691803"/>
          </a:xfrm>
        </p:grpSpPr>
        <p:pic>
          <p:nvPicPr>
            <p:cNvPr id="5" name="Picture 4">
              <a:extLst>
                <a:ext uri="{FF2B5EF4-FFF2-40B4-BE49-F238E27FC236}">
                  <a16:creationId xmlns:a16="http://schemas.microsoft.com/office/drawing/2014/main" id="{CD80211F-1D6D-4F30-A771-F070354C0D5B}"/>
                </a:ext>
              </a:extLst>
            </p:cNvPr>
            <p:cNvPicPr>
              <a:picLocks noChangeAspect="1"/>
            </p:cNvPicPr>
            <p:nvPr/>
          </p:nvPicPr>
          <p:blipFill rotWithShape="1">
            <a:blip r:embed="rId3"/>
            <a:srcRect l="1602" t="9043" r="30753" b="9043"/>
            <a:stretch/>
          </p:blipFill>
          <p:spPr>
            <a:xfrm>
              <a:off x="2938508" y="540299"/>
              <a:ext cx="8247355" cy="5617604"/>
            </a:xfrm>
            <a:prstGeom prst="rect">
              <a:avLst/>
            </a:prstGeom>
          </p:spPr>
        </p:pic>
        <p:pic>
          <p:nvPicPr>
            <p:cNvPr id="6" name="Picture 5">
              <a:extLst>
                <a:ext uri="{FF2B5EF4-FFF2-40B4-BE49-F238E27FC236}">
                  <a16:creationId xmlns:a16="http://schemas.microsoft.com/office/drawing/2014/main" id="{6A02C2FD-DE56-401D-B6AB-B4AA7EC404BD}"/>
                </a:ext>
              </a:extLst>
            </p:cNvPr>
            <p:cNvPicPr>
              <a:picLocks noChangeAspect="1"/>
            </p:cNvPicPr>
            <p:nvPr/>
          </p:nvPicPr>
          <p:blipFill rotWithShape="1">
            <a:blip r:embed="rId4"/>
            <a:srcRect l="655" t="21618" r="35923" b="62718"/>
            <a:stretch/>
          </p:blipFill>
          <p:spPr>
            <a:xfrm>
              <a:off x="2885240" y="6157903"/>
              <a:ext cx="7732451" cy="1074199"/>
            </a:xfrm>
            <a:prstGeom prst="rect">
              <a:avLst/>
            </a:prstGeom>
          </p:spPr>
        </p:pic>
      </p:grpSp>
    </p:spTree>
    <p:extLst>
      <p:ext uri="{BB962C8B-B14F-4D97-AF65-F5344CB8AC3E}">
        <p14:creationId xmlns:p14="http://schemas.microsoft.com/office/powerpoint/2010/main" val="9638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pic>
        <p:nvPicPr>
          <p:cNvPr id="2" name="Picture 1">
            <a:extLst>
              <a:ext uri="{FF2B5EF4-FFF2-40B4-BE49-F238E27FC236}">
                <a16:creationId xmlns:a16="http://schemas.microsoft.com/office/drawing/2014/main" id="{DCB5B46F-01D9-42B0-BBDA-D570542055BA}"/>
              </a:ext>
            </a:extLst>
          </p:cNvPr>
          <p:cNvPicPr>
            <a:picLocks noChangeAspect="1"/>
          </p:cNvPicPr>
          <p:nvPr/>
        </p:nvPicPr>
        <p:blipFill rotWithShape="1">
          <a:blip r:embed="rId3"/>
          <a:srcRect l="1019" t="10228" r="34466" b="15728"/>
          <a:stretch/>
        </p:blipFill>
        <p:spPr>
          <a:xfrm>
            <a:off x="3124938" y="763479"/>
            <a:ext cx="7865617" cy="5078028"/>
          </a:xfrm>
          <a:prstGeom prst="rect">
            <a:avLst/>
          </a:prstGeom>
        </p:spPr>
      </p:pic>
    </p:spTree>
    <p:extLst>
      <p:ext uri="{BB962C8B-B14F-4D97-AF65-F5344CB8AC3E}">
        <p14:creationId xmlns:p14="http://schemas.microsoft.com/office/powerpoint/2010/main" val="319687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pic>
        <p:nvPicPr>
          <p:cNvPr id="4" name="Picture 3">
            <a:extLst>
              <a:ext uri="{FF2B5EF4-FFF2-40B4-BE49-F238E27FC236}">
                <a16:creationId xmlns:a16="http://schemas.microsoft.com/office/drawing/2014/main" id="{543B3806-E806-47C0-89F4-7866172F3E27}"/>
              </a:ext>
            </a:extLst>
          </p:cNvPr>
          <p:cNvPicPr>
            <a:picLocks noChangeAspect="1"/>
          </p:cNvPicPr>
          <p:nvPr/>
        </p:nvPicPr>
        <p:blipFill rotWithShape="1">
          <a:blip r:embed="rId3"/>
          <a:srcRect l="1602" t="10615" r="33884" b="19094"/>
          <a:stretch/>
        </p:blipFill>
        <p:spPr>
          <a:xfrm>
            <a:off x="2894119" y="1018712"/>
            <a:ext cx="7865615" cy="4820575"/>
          </a:xfrm>
          <a:prstGeom prst="rect">
            <a:avLst/>
          </a:prstGeom>
        </p:spPr>
      </p:pic>
    </p:spTree>
    <p:extLst>
      <p:ext uri="{BB962C8B-B14F-4D97-AF65-F5344CB8AC3E}">
        <p14:creationId xmlns:p14="http://schemas.microsoft.com/office/powerpoint/2010/main" val="4092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pic>
        <p:nvPicPr>
          <p:cNvPr id="2" name="Picture 1">
            <a:extLst>
              <a:ext uri="{FF2B5EF4-FFF2-40B4-BE49-F238E27FC236}">
                <a16:creationId xmlns:a16="http://schemas.microsoft.com/office/drawing/2014/main" id="{9A4733D7-659C-4FF5-8B22-508AB220807D}"/>
              </a:ext>
            </a:extLst>
          </p:cNvPr>
          <p:cNvPicPr>
            <a:picLocks noChangeAspect="1"/>
          </p:cNvPicPr>
          <p:nvPr/>
        </p:nvPicPr>
        <p:blipFill rotWithShape="1">
          <a:blip r:embed="rId3"/>
          <a:srcRect l="2330" t="10356" r="34102" b="13120"/>
          <a:stretch/>
        </p:blipFill>
        <p:spPr>
          <a:xfrm>
            <a:off x="3045040" y="620197"/>
            <a:ext cx="8484401" cy="5745091"/>
          </a:xfrm>
          <a:prstGeom prst="rect">
            <a:avLst/>
          </a:prstGeom>
        </p:spPr>
      </p:pic>
    </p:spTree>
    <p:extLst>
      <p:ext uri="{BB962C8B-B14F-4D97-AF65-F5344CB8AC3E}">
        <p14:creationId xmlns:p14="http://schemas.microsoft.com/office/powerpoint/2010/main" val="57677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pic>
        <p:nvPicPr>
          <p:cNvPr id="4" name="Picture 3">
            <a:extLst>
              <a:ext uri="{FF2B5EF4-FFF2-40B4-BE49-F238E27FC236}">
                <a16:creationId xmlns:a16="http://schemas.microsoft.com/office/drawing/2014/main" id="{0BB67572-79A4-4536-8164-4FE94FA0E6F5}"/>
              </a:ext>
            </a:extLst>
          </p:cNvPr>
          <p:cNvPicPr>
            <a:picLocks noChangeAspect="1"/>
          </p:cNvPicPr>
          <p:nvPr/>
        </p:nvPicPr>
        <p:blipFill rotWithShape="1">
          <a:blip r:embed="rId3"/>
          <a:srcRect l="2621" t="20712" r="34151" b="14433"/>
          <a:stretch/>
        </p:blipFill>
        <p:spPr>
          <a:xfrm>
            <a:off x="3077593" y="1553593"/>
            <a:ext cx="8616595" cy="4971494"/>
          </a:xfrm>
          <a:prstGeom prst="rect">
            <a:avLst/>
          </a:prstGeom>
        </p:spPr>
      </p:pic>
    </p:spTree>
    <p:extLst>
      <p:ext uri="{BB962C8B-B14F-4D97-AF65-F5344CB8AC3E}">
        <p14:creationId xmlns:p14="http://schemas.microsoft.com/office/powerpoint/2010/main" val="6652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Results</a:t>
            </a:r>
          </a:p>
        </p:txBody>
      </p:sp>
      <p:grpSp>
        <p:nvGrpSpPr>
          <p:cNvPr id="6" name="Group 5">
            <a:extLst>
              <a:ext uri="{FF2B5EF4-FFF2-40B4-BE49-F238E27FC236}">
                <a16:creationId xmlns:a16="http://schemas.microsoft.com/office/drawing/2014/main" id="{37123BF8-DB52-42C1-9D16-D90EF9741041}"/>
              </a:ext>
            </a:extLst>
          </p:cNvPr>
          <p:cNvGrpSpPr/>
          <p:nvPr/>
        </p:nvGrpSpPr>
        <p:grpSpPr>
          <a:xfrm>
            <a:off x="4429958" y="58685"/>
            <a:ext cx="6036815" cy="7210889"/>
            <a:chOff x="4376692" y="0"/>
            <a:chExt cx="6196614" cy="7468341"/>
          </a:xfrm>
        </p:grpSpPr>
        <p:pic>
          <p:nvPicPr>
            <p:cNvPr id="2" name="Picture 1">
              <a:extLst>
                <a:ext uri="{FF2B5EF4-FFF2-40B4-BE49-F238E27FC236}">
                  <a16:creationId xmlns:a16="http://schemas.microsoft.com/office/drawing/2014/main" id="{1D5BF89C-4149-40C4-BF7D-0997E31C9D2F}"/>
                </a:ext>
              </a:extLst>
            </p:cNvPr>
            <p:cNvPicPr>
              <a:picLocks noChangeAspect="1"/>
            </p:cNvPicPr>
            <p:nvPr/>
          </p:nvPicPr>
          <p:blipFill rotWithShape="1">
            <a:blip r:embed="rId3"/>
            <a:srcRect l="-1" t="13722" r="49175" b="3819"/>
            <a:stretch/>
          </p:blipFill>
          <p:spPr>
            <a:xfrm>
              <a:off x="4376692" y="0"/>
              <a:ext cx="6196614" cy="5655077"/>
            </a:xfrm>
            <a:prstGeom prst="rect">
              <a:avLst/>
            </a:prstGeom>
          </p:spPr>
        </p:pic>
        <p:pic>
          <p:nvPicPr>
            <p:cNvPr id="5" name="Picture 4">
              <a:extLst>
                <a:ext uri="{FF2B5EF4-FFF2-40B4-BE49-F238E27FC236}">
                  <a16:creationId xmlns:a16="http://schemas.microsoft.com/office/drawing/2014/main" id="{D8CD6D04-83E3-4F2A-8109-80DF4E455E97}"/>
                </a:ext>
              </a:extLst>
            </p:cNvPr>
            <p:cNvPicPr>
              <a:picLocks noChangeAspect="1"/>
            </p:cNvPicPr>
            <p:nvPr/>
          </p:nvPicPr>
          <p:blipFill rotWithShape="1">
            <a:blip r:embed="rId4"/>
            <a:srcRect t="68091" r="50000" b="6278"/>
            <a:stretch/>
          </p:blipFill>
          <p:spPr>
            <a:xfrm>
              <a:off x="4426999" y="5710562"/>
              <a:ext cx="6096000" cy="1757779"/>
            </a:xfrm>
            <a:prstGeom prst="rect">
              <a:avLst/>
            </a:prstGeom>
          </p:spPr>
        </p:pic>
      </p:grpSp>
    </p:spTree>
    <p:extLst>
      <p:ext uri="{BB962C8B-B14F-4D97-AF65-F5344CB8AC3E}">
        <p14:creationId xmlns:p14="http://schemas.microsoft.com/office/powerpoint/2010/main" val="14969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87906"/>
            <a:ext cx="10972800" cy="1143000"/>
          </a:xfrm>
        </p:spPr>
        <p:txBody>
          <a:bodyPr/>
          <a:lstStyle/>
          <a:p>
            <a:r>
              <a:rPr lang="en-US" b="1" dirty="0"/>
              <a:t>Results</a:t>
            </a:r>
          </a:p>
        </p:txBody>
      </p:sp>
      <p:grpSp>
        <p:nvGrpSpPr>
          <p:cNvPr id="8" name="Group 7">
            <a:extLst>
              <a:ext uri="{FF2B5EF4-FFF2-40B4-BE49-F238E27FC236}">
                <a16:creationId xmlns:a16="http://schemas.microsoft.com/office/drawing/2014/main" id="{65460754-787E-447B-A900-67DA3E7EBAD3}"/>
              </a:ext>
            </a:extLst>
          </p:cNvPr>
          <p:cNvGrpSpPr/>
          <p:nvPr/>
        </p:nvGrpSpPr>
        <p:grpSpPr>
          <a:xfrm>
            <a:off x="116888" y="1589103"/>
            <a:ext cx="11958223" cy="4696287"/>
            <a:chOff x="97653" y="1942730"/>
            <a:chExt cx="10886497" cy="4111840"/>
          </a:xfrm>
        </p:grpSpPr>
        <p:pic>
          <p:nvPicPr>
            <p:cNvPr id="4" name="Picture 3">
              <a:extLst>
                <a:ext uri="{FF2B5EF4-FFF2-40B4-BE49-F238E27FC236}">
                  <a16:creationId xmlns:a16="http://schemas.microsoft.com/office/drawing/2014/main" id="{4CB3319E-EA39-47CD-ACD3-A5B110E6EA25}"/>
                </a:ext>
              </a:extLst>
            </p:cNvPr>
            <p:cNvPicPr>
              <a:picLocks noChangeAspect="1"/>
            </p:cNvPicPr>
            <p:nvPr/>
          </p:nvPicPr>
          <p:blipFill rotWithShape="1">
            <a:blip r:embed="rId3"/>
            <a:srcRect l="2839" t="28006" r="69554" b="16765"/>
            <a:stretch/>
          </p:blipFill>
          <p:spPr>
            <a:xfrm>
              <a:off x="97653" y="2068497"/>
              <a:ext cx="3542192" cy="3986073"/>
            </a:xfrm>
            <a:prstGeom prst="rect">
              <a:avLst/>
            </a:prstGeom>
          </p:spPr>
        </p:pic>
        <p:pic>
          <p:nvPicPr>
            <p:cNvPr id="7" name="Picture 6">
              <a:extLst>
                <a:ext uri="{FF2B5EF4-FFF2-40B4-BE49-F238E27FC236}">
                  <a16:creationId xmlns:a16="http://schemas.microsoft.com/office/drawing/2014/main" id="{92FCF8BD-FF53-40FF-ADA5-9F9F4722FD8A}"/>
                </a:ext>
              </a:extLst>
            </p:cNvPr>
            <p:cNvPicPr>
              <a:picLocks noChangeAspect="1"/>
            </p:cNvPicPr>
            <p:nvPr/>
          </p:nvPicPr>
          <p:blipFill rotWithShape="1">
            <a:blip r:embed="rId3"/>
            <a:srcRect l="37931" t="26265" r="4829" b="16764"/>
            <a:stretch/>
          </p:blipFill>
          <p:spPr>
            <a:xfrm>
              <a:off x="3639845" y="1942730"/>
              <a:ext cx="7344305" cy="4111840"/>
            </a:xfrm>
            <a:prstGeom prst="rect">
              <a:avLst/>
            </a:prstGeom>
          </p:spPr>
        </p:pic>
      </p:grpSp>
      <p:cxnSp>
        <p:nvCxnSpPr>
          <p:cNvPr id="10" name="Straight Connector 9">
            <a:extLst>
              <a:ext uri="{FF2B5EF4-FFF2-40B4-BE49-F238E27FC236}">
                <a16:creationId xmlns:a16="http://schemas.microsoft.com/office/drawing/2014/main" id="{61D10329-AABF-42D1-87AC-1E129E966428}"/>
              </a:ext>
            </a:extLst>
          </p:cNvPr>
          <p:cNvCxnSpPr/>
          <p:nvPr/>
        </p:nvCxnSpPr>
        <p:spPr>
          <a:xfrm>
            <a:off x="221942" y="2725445"/>
            <a:ext cx="8877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B8B307-2632-42DD-B573-10AA5D743179}"/>
              </a:ext>
            </a:extLst>
          </p:cNvPr>
          <p:cNvCxnSpPr>
            <a:cxnSpLocks/>
          </p:cNvCxnSpPr>
          <p:nvPr/>
        </p:nvCxnSpPr>
        <p:spPr>
          <a:xfrm>
            <a:off x="230820" y="3329127"/>
            <a:ext cx="114521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34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Introduction</a:t>
            </a:r>
          </a:p>
        </p:txBody>
      </p:sp>
      <p:sp>
        <p:nvSpPr>
          <p:cNvPr id="2" name="Content Placeholder 1"/>
          <p:cNvSpPr>
            <a:spLocks noGrp="1"/>
          </p:cNvSpPr>
          <p:nvPr>
            <p:ph idx="1"/>
          </p:nvPr>
        </p:nvSpPr>
        <p:spPr>
          <a:xfrm>
            <a:off x="609600" y="2396874"/>
            <a:ext cx="10972800" cy="4389120"/>
          </a:xfrm>
        </p:spPr>
        <p:txBody>
          <a:bodyPr/>
          <a:lstStyle/>
          <a:p>
            <a:r>
              <a:rPr lang="en-US" dirty="0">
                <a:latin typeface="Leelawadee" panose="020B0502040204020203" pitchFamily="34" charset="-34"/>
                <a:cs typeface="Leelawadee" panose="020B0502040204020203" pitchFamily="34" charset="-34"/>
              </a:rPr>
              <a:t>PPC is strongly associated with increased mortality, morbidity, and healthcare costs</a:t>
            </a:r>
          </a:p>
          <a:p>
            <a:endParaRPr lang="en-US" dirty="0">
              <a:latin typeface="Leelawadee" panose="020B0502040204020203" pitchFamily="34" charset="-34"/>
              <a:cs typeface="Leelawadee" panose="020B0502040204020203" pitchFamily="34" charset="-34"/>
            </a:endParaRPr>
          </a:p>
          <a:p>
            <a:r>
              <a:rPr lang="en-US" dirty="0">
                <a:latin typeface="Leelawadee" panose="020B0502040204020203" pitchFamily="34" charset="-34"/>
                <a:cs typeface="Leelawadee" panose="020B0502040204020203" pitchFamily="34" charset="-34"/>
              </a:rPr>
              <a:t>Breathing exercises may prevent PPCs by reversing these problems</a:t>
            </a:r>
          </a:p>
          <a:p>
            <a:endParaRPr lang="en-US" dirty="0">
              <a:latin typeface="Leelawadee" panose="020B0502040204020203" pitchFamily="34" charset="-34"/>
              <a:cs typeface="Leelawadee" panose="020B0502040204020203" pitchFamily="34" charset="-34"/>
            </a:endParaRPr>
          </a:p>
          <a:p>
            <a:r>
              <a:rPr lang="en-US" dirty="0">
                <a:latin typeface="Leelawadee" panose="020B0502040204020203" pitchFamily="34" charset="-34"/>
                <a:cs typeface="Leelawadee" panose="020B0502040204020203" pitchFamily="34" charset="-34"/>
              </a:rPr>
              <a:t>The time point of initiation of breathing exercises could be improved if patients were trained to perform their breathing exercises immediately after surgery</a:t>
            </a:r>
          </a:p>
        </p:txBody>
      </p:sp>
    </p:spTree>
    <p:extLst>
      <p:ext uri="{BB962C8B-B14F-4D97-AF65-F5344CB8AC3E}">
        <p14:creationId xmlns:p14="http://schemas.microsoft.com/office/powerpoint/2010/main" val="211501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860" y="377983"/>
            <a:ext cx="10972800" cy="1143000"/>
          </a:xfrm>
        </p:spPr>
        <p:txBody>
          <a:bodyPr/>
          <a:lstStyle/>
          <a:p>
            <a:r>
              <a:rPr lang="en-US" b="1" dirty="0"/>
              <a:t>Results</a:t>
            </a:r>
          </a:p>
        </p:txBody>
      </p:sp>
      <p:grpSp>
        <p:nvGrpSpPr>
          <p:cNvPr id="8" name="Group 7">
            <a:extLst>
              <a:ext uri="{FF2B5EF4-FFF2-40B4-BE49-F238E27FC236}">
                <a16:creationId xmlns:a16="http://schemas.microsoft.com/office/drawing/2014/main" id="{68711246-4C6C-492D-B196-AA265D85406E}"/>
              </a:ext>
            </a:extLst>
          </p:cNvPr>
          <p:cNvGrpSpPr/>
          <p:nvPr/>
        </p:nvGrpSpPr>
        <p:grpSpPr>
          <a:xfrm>
            <a:off x="0" y="1520983"/>
            <a:ext cx="12277850" cy="4399326"/>
            <a:chOff x="0" y="1883121"/>
            <a:chExt cx="12277850" cy="4399326"/>
          </a:xfrm>
        </p:grpSpPr>
        <p:pic>
          <p:nvPicPr>
            <p:cNvPr id="2" name="Picture 1">
              <a:extLst>
                <a:ext uri="{FF2B5EF4-FFF2-40B4-BE49-F238E27FC236}">
                  <a16:creationId xmlns:a16="http://schemas.microsoft.com/office/drawing/2014/main" id="{E78E7D77-239E-4436-82AF-B0F4C4E59B46}"/>
                </a:ext>
              </a:extLst>
            </p:cNvPr>
            <p:cNvPicPr>
              <a:picLocks noChangeAspect="1"/>
            </p:cNvPicPr>
            <p:nvPr/>
          </p:nvPicPr>
          <p:blipFill rotWithShape="1">
            <a:blip r:embed="rId3"/>
            <a:srcRect l="2622" t="46990" r="5048" b="4596"/>
            <a:stretch/>
          </p:blipFill>
          <p:spPr>
            <a:xfrm>
              <a:off x="0" y="2661062"/>
              <a:ext cx="12277850" cy="3621385"/>
            </a:xfrm>
            <a:prstGeom prst="rect">
              <a:avLst/>
            </a:prstGeom>
          </p:spPr>
        </p:pic>
        <p:pic>
          <p:nvPicPr>
            <p:cNvPr id="7" name="Picture 6">
              <a:extLst>
                <a:ext uri="{FF2B5EF4-FFF2-40B4-BE49-F238E27FC236}">
                  <a16:creationId xmlns:a16="http://schemas.microsoft.com/office/drawing/2014/main" id="{F87D465A-3022-418A-AF56-9EF75D9DD4E4}"/>
                </a:ext>
              </a:extLst>
            </p:cNvPr>
            <p:cNvPicPr>
              <a:picLocks noChangeAspect="1"/>
            </p:cNvPicPr>
            <p:nvPr/>
          </p:nvPicPr>
          <p:blipFill rotWithShape="1">
            <a:blip r:embed="rId4"/>
            <a:srcRect l="37931" t="26265" r="4829" b="62465"/>
            <a:stretch/>
          </p:blipFill>
          <p:spPr>
            <a:xfrm>
              <a:off x="4453829" y="1883121"/>
              <a:ext cx="7435127" cy="856211"/>
            </a:xfrm>
            <a:prstGeom prst="rect">
              <a:avLst/>
            </a:prstGeom>
          </p:spPr>
        </p:pic>
      </p:grpSp>
    </p:spTree>
    <p:extLst>
      <p:ext uri="{BB962C8B-B14F-4D97-AF65-F5344CB8AC3E}">
        <p14:creationId xmlns:p14="http://schemas.microsoft.com/office/powerpoint/2010/main" val="12099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860" y="377983"/>
            <a:ext cx="10972800" cy="1143000"/>
          </a:xfrm>
        </p:spPr>
        <p:txBody>
          <a:bodyPr/>
          <a:lstStyle/>
          <a:p>
            <a:r>
              <a:rPr lang="en-US" b="1" dirty="0"/>
              <a:t>Results</a:t>
            </a:r>
          </a:p>
        </p:txBody>
      </p:sp>
      <p:pic>
        <p:nvPicPr>
          <p:cNvPr id="6" name="Picture 5">
            <a:extLst>
              <a:ext uri="{FF2B5EF4-FFF2-40B4-BE49-F238E27FC236}">
                <a16:creationId xmlns:a16="http://schemas.microsoft.com/office/drawing/2014/main" id="{C0BABDAD-50CF-41FC-9D21-38CE9FCCC478}"/>
              </a:ext>
            </a:extLst>
          </p:cNvPr>
          <p:cNvPicPr>
            <a:picLocks noChangeAspect="1"/>
          </p:cNvPicPr>
          <p:nvPr/>
        </p:nvPicPr>
        <p:blipFill rotWithShape="1">
          <a:blip r:embed="rId3"/>
          <a:srcRect l="29563" t="10745" r="8980" b="12363"/>
          <a:stretch/>
        </p:blipFill>
        <p:spPr>
          <a:xfrm>
            <a:off x="2911876" y="648070"/>
            <a:ext cx="7492753" cy="5273337"/>
          </a:xfrm>
          <a:prstGeom prst="rect">
            <a:avLst/>
          </a:prstGeom>
        </p:spPr>
      </p:pic>
      <p:sp>
        <p:nvSpPr>
          <p:cNvPr id="9" name="TextBox 8">
            <a:extLst>
              <a:ext uri="{FF2B5EF4-FFF2-40B4-BE49-F238E27FC236}">
                <a16:creationId xmlns:a16="http://schemas.microsoft.com/office/drawing/2014/main" id="{F3D8EBC0-B266-4A9B-A5B2-9989BE5E9FB5}"/>
              </a:ext>
            </a:extLst>
          </p:cNvPr>
          <p:cNvSpPr txBox="1"/>
          <p:nvPr/>
        </p:nvSpPr>
        <p:spPr>
          <a:xfrm>
            <a:off x="328474" y="6258757"/>
            <a:ext cx="11113186" cy="461665"/>
          </a:xfrm>
          <a:prstGeom prst="rect">
            <a:avLst/>
          </a:prstGeom>
          <a:noFill/>
          <a:ln>
            <a:solidFill>
              <a:schemeClr val="bg2"/>
            </a:solidFill>
          </a:ln>
        </p:spPr>
        <p:txBody>
          <a:bodyPr wrap="square" rtlCol="0">
            <a:spAutoFit/>
          </a:bodyPr>
          <a:lstStyle/>
          <a:p>
            <a:r>
              <a:rPr lang="en-US" sz="1200" dirty="0">
                <a:latin typeface="Leelawadee UI" panose="020B0502040204020203" pitchFamily="34" charset="-34"/>
                <a:cs typeface="Leelawadee UI" panose="020B0502040204020203" pitchFamily="34" charset="-34"/>
              </a:rPr>
              <a:t>Sensitivity analysis of subgroup effects on incidence of postoperative pulmonary complications (PPCs). Data are adjusted for age, respiratory comorbidity, and upper gastrointestinal surgery</a:t>
            </a:r>
          </a:p>
        </p:txBody>
      </p:sp>
    </p:spTree>
    <p:extLst>
      <p:ext uri="{BB962C8B-B14F-4D97-AF65-F5344CB8AC3E}">
        <p14:creationId xmlns:p14="http://schemas.microsoft.com/office/powerpoint/2010/main" val="17766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860" y="377983"/>
            <a:ext cx="10972800" cy="1143000"/>
          </a:xfrm>
        </p:spPr>
        <p:txBody>
          <a:bodyPr/>
          <a:lstStyle/>
          <a:p>
            <a:r>
              <a:rPr lang="en-US" b="1" dirty="0"/>
              <a:t>Results</a:t>
            </a:r>
          </a:p>
        </p:txBody>
      </p:sp>
      <p:pic>
        <p:nvPicPr>
          <p:cNvPr id="7" name="Picture 6">
            <a:extLst>
              <a:ext uri="{FF2B5EF4-FFF2-40B4-BE49-F238E27FC236}">
                <a16:creationId xmlns:a16="http://schemas.microsoft.com/office/drawing/2014/main" id="{7F9C4F93-2483-46AF-AE4F-B86820B7A327}"/>
              </a:ext>
            </a:extLst>
          </p:cNvPr>
          <p:cNvPicPr>
            <a:picLocks noChangeAspect="1"/>
          </p:cNvPicPr>
          <p:nvPr/>
        </p:nvPicPr>
        <p:blipFill rotWithShape="1">
          <a:blip r:embed="rId3"/>
          <a:srcRect l="29563" t="10615" r="8835" b="11974"/>
          <a:stretch/>
        </p:blipFill>
        <p:spPr>
          <a:xfrm>
            <a:off x="3151572" y="820349"/>
            <a:ext cx="7696940" cy="5440628"/>
          </a:xfrm>
          <a:prstGeom prst="rect">
            <a:avLst/>
          </a:prstGeom>
        </p:spPr>
      </p:pic>
      <p:sp>
        <p:nvSpPr>
          <p:cNvPr id="8" name="TextBox 7">
            <a:extLst>
              <a:ext uri="{FF2B5EF4-FFF2-40B4-BE49-F238E27FC236}">
                <a16:creationId xmlns:a16="http://schemas.microsoft.com/office/drawing/2014/main" id="{394F0080-AFF4-46C5-BC37-CBD7F05FC594}"/>
              </a:ext>
            </a:extLst>
          </p:cNvPr>
          <p:cNvSpPr txBox="1"/>
          <p:nvPr/>
        </p:nvSpPr>
        <p:spPr>
          <a:xfrm>
            <a:off x="398667" y="6414090"/>
            <a:ext cx="11113186" cy="461665"/>
          </a:xfrm>
          <a:prstGeom prst="rect">
            <a:avLst/>
          </a:prstGeom>
          <a:noFill/>
          <a:ln>
            <a:solidFill>
              <a:schemeClr val="bg2"/>
            </a:solidFill>
          </a:ln>
        </p:spPr>
        <p:txBody>
          <a:bodyPr wrap="square" rtlCol="0">
            <a:spAutoFit/>
          </a:bodyPr>
          <a:lstStyle/>
          <a:p>
            <a:r>
              <a:rPr lang="en-US" sz="1200" dirty="0">
                <a:latin typeface="Leelawadee UI" panose="020B0502040204020203" pitchFamily="34" charset="-34"/>
                <a:cs typeface="Leelawadee UI" panose="020B0502040204020203" pitchFamily="34" charset="-34"/>
              </a:rPr>
              <a:t>Sensitivity analysis of subgroup effects on hospital length of stay. Data are adjusted for age, respiratory comorbidity, and upper gastrointestinal surgery. PPC=postoperative pulmonary complication</a:t>
            </a:r>
          </a:p>
        </p:txBody>
      </p:sp>
    </p:spTree>
    <p:extLst>
      <p:ext uri="{BB962C8B-B14F-4D97-AF65-F5344CB8AC3E}">
        <p14:creationId xmlns:p14="http://schemas.microsoft.com/office/powerpoint/2010/main" val="1219420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860" y="377983"/>
            <a:ext cx="10972800" cy="1143000"/>
          </a:xfrm>
        </p:spPr>
        <p:txBody>
          <a:bodyPr/>
          <a:lstStyle/>
          <a:p>
            <a:r>
              <a:rPr lang="en-US" b="1" dirty="0"/>
              <a:t>Results</a:t>
            </a:r>
          </a:p>
        </p:txBody>
      </p:sp>
      <p:pic>
        <p:nvPicPr>
          <p:cNvPr id="2" name="Picture 1">
            <a:extLst>
              <a:ext uri="{FF2B5EF4-FFF2-40B4-BE49-F238E27FC236}">
                <a16:creationId xmlns:a16="http://schemas.microsoft.com/office/drawing/2014/main" id="{DEE66205-9298-4A42-B4FA-8A324B0CC2C9}"/>
              </a:ext>
            </a:extLst>
          </p:cNvPr>
          <p:cNvPicPr>
            <a:picLocks noChangeAspect="1"/>
          </p:cNvPicPr>
          <p:nvPr/>
        </p:nvPicPr>
        <p:blipFill rotWithShape="1">
          <a:blip r:embed="rId3"/>
          <a:srcRect l="29490" t="10745" r="8835" b="11974"/>
          <a:stretch/>
        </p:blipFill>
        <p:spPr>
          <a:xfrm>
            <a:off x="3142694" y="779015"/>
            <a:ext cx="7519387" cy="5299970"/>
          </a:xfrm>
          <a:prstGeom prst="rect">
            <a:avLst/>
          </a:prstGeom>
        </p:spPr>
      </p:pic>
      <p:sp>
        <p:nvSpPr>
          <p:cNvPr id="4" name="TextBox 3">
            <a:extLst>
              <a:ext uri="{FF2B5EF4-FFF2-40B4-BE49-F238E27FC236}">
                <a16:creationId xmlns:a16="http://schemas.microsoft.com/office/drawing/2014/main" id="{1BA4BE9D-830D-4115-A0E9-7919479B033A}"/>
              </a:ext>
            </a:extLst>
          </p:cNvPr>
          <p:cNvSpPr txBox="1"/>
          <p:nvPr/>
        </p:nvSpPr>
        <p:spPr>
          <a:xfrm>
            <a:off x="398667" y="6414090"/>
            <a:ext cx="11113186" cy="461665"/>
          </a:xfrm>
          <a:prstGeom prst="rect">
            <a:avLst/>
          </a:prstGeom>
          <a:noFill/>
          <a:ln>
            <a:solidFill>
              <a:schemeClr val="bg2"/>
            </a:solidFill>
          </a:ln>
        </p:spPr>
        <p:txBody>
          <a:bodyPr wrap="square" rtlCol="0">
            <a:spAutoFit/>
          </a:bodyPr>
          <a:lstStyle/>
          <a:p>
            <a:r>
              <a:rPr lang="en-US" sz="1200" dirty="0"/>
              <a:t>Sensitivity analysis of subgroup effects on 12 month all cause mortality. Data are adjusted for age, respiratory comorbidity, and upper gastrointestinal surgery. PPC=postoperative pulmonary complication</a:t>
            </a:r>
            <a:endParaRPr lang="en-US" sz="1200"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26507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r>
              <a:rPr lang="en-US" dirty="0">
                <a:latin typeface="Leelawadee UI" panose="020B0502040204020203" pitchFamily="34" charset="-34"/>
                <a:cs typeface="Leelawadee UI" panose="020B0502040204020203" pitchFamily="34" charset="-34"/>
              </a:rPr>
              <a:t>Preoperative physiotherapy education and training session provided within six weeks of surgery halved the incidence of PPCs, including hospital acquired pneumonia after major upper abdominal surgery</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This association was stronger in patients having colorectal surgery, those younger than 65 years, men, or where an experienced physiotherapist provided the education</a:t>
            </a:r>
          </a:p>
        </p:txBody>
      </p:sp>
    </p:spTree>
    <p:extLst>
      <p:ext uri="{BB962C8B-B14F-4D97-AF65-F5344CB8AC3E}">
        <p14:creationId xmlns:p14="http://schemas.microsoft.com/office/powerpoint/2010/main" val="10604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t>Hypothesis of effect</a:t>
            </a:r>
          </a:p>
          <a:p>
            <a:endParaRPr lang="en-US" dirty="0"/>
          </a:p>
          <a:p>
            <a:r>
              <a:rPr lang="en-US" dirty="0"/>
              <a:t>Postoperative breathing exercises performed by patients might reverse atelectasis</a:t>
            </a:r>
          </a:p>
          <a:p>
            <a:endParaRPr lang="en-US" dirty="0">
              <a:latin typeface="Leelawadee UI" panose="020B0502040204020203" pitchFamily="34" charset="-34"/>
              <a:cs typeface="Leelawadee UI" panose="020B0502040204020203" pitchFamily="34" charset="-34"/>
            </a:endParaRPr>
          </a:p>
          <a:p>
            <a:r>
              <a:rPr lang="en-US" dirty="0"/>
              <a:t>breathing exercises postoperatively appear less effective in reducing PPCs compared with preoperative interventions</a:t>
            </a:r>
          </a:p>
          <a:p>
            <a:endParaRPr lang="en-US" dirty="0">
              <a:latin typeface="Leelawadee UI" panose="020B0502040204020203" pitchFamily="34" charset="-34"/>
              <a:cs typeface="Leelawadee UI" panose="020B0502040204020203" pitchFamily="34" charset="-34"/>
            </a:endParaRPr>
          </a:p>
          <a:p>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410546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t>Hypothesis of effect</a:t>
            </a:r>
          </a:p>
          <a:p>
            <a:endParaRPr lang="en-US" dirty="0"/>
          </a:p>
          <a:p>
            <a:r>
              <a:rPr lang="en-US" dirty="0"/>
              <a:t>Timing of initiation could be critical</a:t>
            </a:r>
          </a:p>
          <a:p>
            <a:endParaRPr lang="en-US" dirty="0">
              <a:latin typeface="Leelawadee UI" panose="020B0502040204020203" pitchFamily="34" charset="-34"/>
              <a:cs typeface="Leelawadee UI" panose="020B0502040204020203" pitchFamily="34" charset="-34"/>
            </a:endParaRPr>
          </a:p>
          <a:p>
            <a:r>
              <a:rPr lang="en-US" dirty="0"/>
              <a:t>Intervention patients reported that preoperative physiotherapy education was memorable and engaging</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132669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fontScale="92500" lnSpcReduction="10000"/>
          </a:bodyPr>
          <a:lstStyle/>
          <a:p>
            <a:pPr marL="0" indent="0">
              <a:buNone/>
            </a:pPr>
            <a:r>
              <a:rPr lang="en-US" b="1" dirty="0"/>
              <a:t>Strengths of the trial</a:t>
            </a:r>
          </a:p>
          <a:p>
            <a:pPr marL="0" indent="0">
              <a:buNone/>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latin typeface="Leelawadee UI" panose="020B0502040204020203" pitchFamily="34" charset="-34"/>
                <a:cs typeface="Leelawadee UI" panose="020B0502040204020203" pitchFamily="34" charset="-34"/>
              </a:rPr>
              <a:t>This trial included most types of upper gastrointestinal, colorectal, and renal procedures</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latin typeface="Leelawadee UI" panose="020B0502040204020203" pitchFamily="34" charset="-34"/>
                <a:cs typeface="Leelawadee UI" panose="020B0502040204020203" pitchFamily="34" charset="-34"/>
              </a:rPr>
              <a:t>88% of eligible patients were entered into the trial, with a 98% follow-up rate</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t>Variety of public hospitals in developed countries</a:t>
            </a:r>
            <a:br>
              <a:rPr lang="en-US" dirty="0"/>
            </a:br>
            <a:r>
              <a:rPr lang="en-US" dirty="0"/>
              <a:t>	- a small rural hospital</a:t>
            </a:r>
          </a:p>
          <a:p>
            <a:pPr marL="0" indent="0">
              <a:buNone/>
            </a:pPr>
            <a:r>
              <a:rPr lang="en-US" dirty="0"/>
              <a:t>	- a medium sized regional tertiary referral hospital</a:t>
            </a:r>
          </a:p>
          <a:p>
            <a:pPr marL="0" indent="0">
              <a:buNone/>
            </a:pPr>
            <a:r>
              <a:rPr lang="en-US" dirty="0"/>
              <a:t>	- a large major metropolitan university affiliated hospital</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8725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t>Strengths of the trial</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t>It is representative of the heterogeneous population having upper abdominal surgery</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t>Varying grades of experience physiotherapists</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65256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t>Strengths of the trial</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t>This study recorded most known perioperative confounders, including preoperative functional status, intraoperative fluid administered, transfusions, ventilation strategies, and postoperative analgesia and antibiotic management and adjusted the results for baseline imbalances in variables known to influence PPCs</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9371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Introduction</a:t>
            </a:r>
          </a:p>
        </p:txBody>
      </p:sp>
      <p:sp>
        <p:nvSpPr>
          <p:cNvPr id="2" name="Content Placeholder 1"/>
          <p:cNvSpPr>
            <a:spLocks noGrp="1"/>
          </p:cNvSpPr>
          <p:nvPr>
            <p:ph idx="1"/>
          </p:nvPr>
        </p:nvSpPr>
        <p:spPr>
          <a:xfrm>
            <a:off x="609600" y="2396874"/>
            <a:ext cx="10972800" cy="4389120"/>
          </a:xfrm>
        </p:spPr>
        <p:txBody>
          <a:bodyPr/>
          <a:lstStyle/>
          <a:p>
            <a:r>
              <a:rPr lang="en-US" dirty="0">
                <a:latin typeface="Leelawadee" panose="020B0502040204020203" pitchFamily="34" charset="-34"/>
                <a:cs typeface="Leelawadee" panose="020B0502040204020203" pitchFamily="34" charset="-34"/>
              </a:rPr>
              <a:t>Preoperative education and breathing exercise training alone is reported to be associated with</a:t>
            </a:r>
          </a:p>
          <a:p>
            <a:pPr lvl="1"/>
            <a:r>
              <a:rPr lang="en-US" dirty="0">
                <a:latin typeface="Leelawadee" panose="020B0502040204020203" pitchFamily="34" charset="-34"/>
                <a:cs typeface="Leelawadee" panose="020B0502040204020203" pitchFamily="34" charset="-34"/>
              </a:rPr>
              <a:t>75% relative risk reduction </a:t>
            </a:r>
          </a:p>
          <a:p>
            <a:pPr lvl="1"/>
            <a:r>
              <a:rPr lang="en-US" dirty="0">
                <a:latin typeface="Leelawadee" panose="020B0502040204020203" pitchFamily="34" charset="-34"/>
                <a:cs typeface="Leelawadee" panose="020B0502040204020203" pitchFamily="34" charset="-34"/>
              </a:rPr>
              <a:t>20% absolute risk reduction</a:t>
            </a:r>
          </a:p>
          <a:p>
            <a:pPr lvl="1"/>
            <a:endParaRPr lang="en-US" dirty="0">
              <a:latin typeface="Leelawadee" panose="020B0502040204020203" pitchFamily="34" charset="-34"/>
              <a:cs typeface="Leelawadee" panose="020B0502040204020203" pitchFamily="34" charset="-34"/>
            </a:endParaRPr>
          </a:p>
          <a:p>
            <a:endParaRPr lang="en-US" dirty="0">
              <a:latin typeface="Leelawadee" panose="020B0502040204020203" pitchFamily="34" charset="-34"/>
              <a:cs typeface="Leelawadee" panose="020B0502040204020203" pitchFamily="34" charset="-34"/>
            </a:endParaRPr>
          </a:p>
        </p:txBody>
      </p:sp>
      <p:pic>
        <p:nvPicPr>
          <p:cNvPr id="6" name="Picture 5">
            <a:extLst>
              <a:ext uri="{FF2B5EF4-FFF2-40B4-BE49-F238E27FC236}">
                <a16:creationId xmlns:a16="http://schemas.microsoft.com/office/drawing/2014/main" id="{1A49B1C1-7F1B-45A1-886C-DC5AC0DF9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005" y="3666975"/>
            <a:ext cx="2570827" cy="2570827"/>
          </a:xfrm>
          <a:prstGeom prst="rect">
            <a:avLst/>
          </a:prstGeom>
          <a:ln>
            <a:noFill/>
          </a:ln>
          <a:effectLst>
            <a:softEdge rad="112500"/>
          </a:effectLst>
        </p:spPr>
      </p:pic>
    </p:spTree>
    <p:extLst>
      <p:ext uri="{BB962C8B-B14F-4D97-AF65-F5344CB8AC3E}">
        <p14:creationId xmlns:p14="http://schemas.microsoft.com/office/powerpoint/2010/main" val="230969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a:buFont typeface="Arial" panose="020B0604020202020204" pitchFamily="34" charset="0"/>
              <a:buChar char="•"/>
            </a:pPr>
            <a:endParaRPr lang="en-US" dirty="0"/>
          </a:p>
          <a:p>
            <a:pPr>
              <a:buFont typeface="Arial" panose="020B0604020202020204" pitchFamily="34" charset="0"/>
              <a:buChar char="•"/>
            </a:pPr>
            <a:r>
              <a:rPr lang="en-US" dirty="0"/>
              <a:t>The most plausible reason for PPC reduction in trial is that the participants performed the breathing exercises as taught preoperatively</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01106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marL="0" indent="0">
              <a:buNone/>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latin typeface="Leelawadee UI" panose="020B0502040204020203" pitchFamily="34" charset="-34"/>
                <a:cs typeface="Leelawadee UI" panose="020B0502040204020203" pitchFamily="34" charset="-34"/>
              </a:rPr>
              <a:t>This cannot be proved in this study as we opted not to measure postoperative performance of breathing exercises </a:t>
            </a:r>
          </a:p>
          <a:p>
            <a:pPr>
              <a:buFont typeface="Arial" panose="020B0604020202020204" pitchFamily="34" charset="0"/>
              <a:buChar char="•"/>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latin typeface="Leelawadee UI" panose="020B0502040204020203" pitchFamily="34" charset="-34"/>
                <a:cs typeface="Leelawadee UI" panose="020B0502040204020203" pitchFamily="34" charset="-34"/>
              </a:rPr>
              <a:t>Measuring such performance could have resulted in a Hawthorne effect</a:t>
            </a:r>
          </a:p>
        </p:txBody>
      </p:sp>
    </p:spTree>
    <p:extLst>
      <p:ext uri="{BB962C8B-B14F-4D97-AF65-F5344CB8AC3E}">
        <p14:creationId xmlns:p14="http://schemas.microsoft.com/office/powerpoint/2010/main" val="27006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marL="0" indent="0">
              <a:buNone/>
            </a:pPr>
            <a:endParaRPr lang="en-US" dirty="0">
              <a:latin typeface="Leelawadee UI" panose="020B0502040204020203" pitchFamily="34" charset="-34"/>
              <a:cs typeface="Leelawadee UI" panose="020B0502040204020203" pitchFamily="34" charset="-34"/>
            </a:endParaRPr>
          </a:p>
          <a:p>
            <a:pPr>
              <a:buFont typeface="Arial" panose="020B0604020202020204" pitchFamily="34" charset="0"/>
              <a:buChar char="•"/>
            </a:pPr>
            <a:r>
              <a:rPr lang="en-US" dirty="0">
                <a:latin typeface="Leelawadee UI" panose="020B0502040204020203" pitchFamily="34" charset="-34"/>
                <a:cs typeface="Leelawadee UI" panose="020B0502040204020203" pitchFamily="34" charset="-34"/>
              </a:rPr>
              <a:t>Measure of compliance</a:t>
            </a:r>
          </a:p>
          <a:p>
            <a:pPr marL="0" indent="0">
              <a:buNone/>
            </a:pPr>
            <a:r>
              <a:rPr lang="en-US" dirty="0">
                <a:latin typeface="Leelawadee UI" panose="020B0502040204020203" pitchFamily="34" charset="-34"/>
                <a:cs typeface="Leelawadee UI" panose="020B0502040204020203" pitchFamily="34" charset="-34"/>
              </a:rPr>
              <a:t> 	</a:t>
            </a:r>
            <a:r>
              <a:rPr lang="en-US" sz="2000" dirty="0">
                <a:latin typeface="Leelawadee UI" panose="020B0502040204020203" pitchFamily="34" charset="-34"/>
                <a:cs typeface="Leelawadee UI" panose="020B0502040204020203" pitchFamily="34" charset="-34"/>
              </a:rPr>
              <a:t>A sample of 29 patients was interviewed on the fifth postoperative day </a:t>
            </a:r>
          </a:p>
          <a:p>
            <a:pPr marL="0" indent="0">
              <a:buNone/>
            </a:pPr>
            <a:r>
              <a:rPr lang="en-US" sz="2000" dirty="0">
                <a:latin typeface="Leelawadee UI" panose="020B0502040204020203" pitchFamily="34" charset="-34"/>
                <a:cs typeface="Leelawadee UI" panose="020B0502040204020203" pitchFamily="34" charset="-34"/>
              </a:rPr>
              <a:t>	94% of 	intervention participants remembering the breathing exercises </a:t>
            </a:r>
          </a:p>
          <a:p>
            <a:pPr marL="0" indent="0">
              <a:buNone/>
            </a:pPr>
            <a:r>
              <a:rPr lang="en-US" sz="2000" dirty="0">
                <a:latin typeface="Leelawadee UI" panose="020B0502040204020203" pitchFamily="34" charset="-34"/>
                <a:cs typeface="Leelawadee UI" panose="020B0502040204020203" pitchFamily="34" charset="-34"/>
              </a:rPr>
              <a:t>	15% in those who received the booklet alone</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35021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marL="0" indent="0">
              <a:buNone/>
            </a:pPr>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Early ambulation is also espoused as a possible intervention to prevent PPCs ,although this is not supported at systematic review level</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This study suggest early ambulation to improve functional recovery and respiratory therapy to prevent PPCs</a:t>
            </a:r>
          </a:p>
        </p:txBody>
      </p:sp>
    </p:spTree>
    <p:extLst>
      <p:ext uri="{BB962C8B-B14F-4D97-AF65-F5344CB8AC3E}">
        <p14:creationId xmlns:p14="http://schemas.microsoft.com/office/powerpoint/2010/main" val="11928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marL="0" indent="0">
              <a:buNone/>
            </a:pPr>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Observational studies associate PPC incidence with increased hospital length of stay</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In this study, a statistically significant reduction in length of stay was not detected in the overall population</a:t>
            </a:r>
          </a:p>
        </p:txBody>
      </p:sp>
    </p:spTree>
    <p:extLst>
      <p:ext uri="{BB962C8B-B14F-4D97-AF65-F5344CB8AC3E}">
        <p14:creationId xmlns:p14="http://schemas.microsoft.com/office/powerpoint/2010/main" val="31798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marL="0" indent="0">
              <a:buNone/>
            </a:pPr>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Possible explanations for this apparent paradox are that previously reported associative data between PPCs and length of stay is unadjusted for other factors that may influence both outcomes</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Hospital stay is an outcome with complex multifactorial reasons for determination, and after abdominal surgery the standard deviation is wide</a:t>
            </a:r>
          </a:p>
        </p:txBody>
      </p:sp>
    </p:spTree>
    <p:extLst>
      <p:ext uri="{BB962C8B-B14F-4D97-AF65-F5344CB8AC3E}">
        <p14:creationId xmlns:p14="http://schemas.microsoft.com/office/powerpoint/2010/main" val="7059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Implications of findings</a:t>
            </a:r>
          </a:p>
          <a:p>
            <a:pPr marL="0" indent="0">
              <a:buNone/>
            </a:pPr>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The study has repeated the reported association between PPCs and in-hospital and 30 day mortality</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It is also the first to find a signal of improved survival attributable to an intervention that reduces the incidence of PPCs, although considering the low event rates</a:t>
            </a:r>
          </a:p>
        </p:txBody>
      </p:sp>
    </p:spTree>
    <p:extLst>
      <p:ext uri="{BB962C8B-B14F-4D97-AF65-F5344CB8AC3E}">
        <p14:creationId xmlns:p14="http://schemas.microsoft.com/office/powerpoint/2010/main" val="354179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Limitations</a:t>
            </a:r>
          </a:p>
          <a:p>
            <a:pPr marL="0" indent="0">
              <a:buNone/>
            </a:pPr>
            <a:endParaRPr lang="en-US" b="1"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The results were adjusted to control for prespecified confounders imbalanced at baseline</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However, this trial could have been further improved by using stratified </a:t>
            </a:r>
            <a:r>
              <a:rPr lang="en-US" dirty="0" err="1">
                <a:latin typeface="Leelawadee UI" panose="020B0502040204020203" pitchFamily="34" charset="-34"/>
                <a:cs typeface="Leelawadee UI" panose="020B0502040204020203" pitchFamily="34" charset="-34"/>
              </a:rPr>
              <a:t>randomisation</a:t>
            </a:r>
            <a:r>
              <a:rPr lang="en-US" dirty="0">
                <a:latin typeface="Leelawadee UI" panose="020B0502040204020203" pitchFamily="34" charset="-34"/>
                <a:cs typeface="Leelawadee UI" panose="020B0502040204020203" pitchFamily="34" charset="-34"/>
              </a:rPr>
              <a:t> according to known confounders—for example, surgical category and respiratory comorbidity</a:t>
            </a:r>
            <a:endParaRPr lang="en-US" b="1" dirty="0">
              <a:latin typeface="Leelawadee UI" panose="020B0502040204020203" pitchFamily="34" charset="-34"/>
              <a:cs typeface="Leelawadee UI" panose="020B0502040204020203" pitchFamily="34" charset="-34"/>
            </a:endParaRPr>
          </a:p>
          <a:p>
            <a:pPr marL="0" indent="0">
              <a:buNone/>
            </a:pP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17053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Limitations</a:t>
            </a:r>
          </a:p>
          <a:p>
            <a:pPr marL="0" indent="0">
              <a:buNone/>
            </a:pPr>
            <a:endParaRPr lang="en-US" b="1"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Several aspects of our trial also limit </a:t>
            </a:r>
            <a:r>
              <a:rPr lang="en-US" dirty="0" err="1">
                <a:latin typeface="Leelawadee UI" panose="020B0502040204020203" pitchFamily="34" charset="-34"/>
                <a:cs typeface="Leelawadee UI" panose="020B0502040204020203" pitchFamily="34" charset="-34"/>
              </a:rPr>
              <a:t>generalisability</a:t>
            </a:r>
            <a:r>
              <a:rPr lang="en-US" dirty="0">
                <a:latin typeface="Leelawadee UI" panose="020B0502040204020203" pitchFamily="34" charset="-34"/>
                <a:cs typeface="Leelawadee UI" panose="020B0502040204020203" pitchFamily="34" charset="-34"/>
              </a:rPr>
              <a:t> </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We excluded non-English speakers and only conducted our trial in developed Western countries</a:t>
            </a:r>
          </a:p>
        </p:txBody>
      </p:sp>
    </p:spTree>
    <p:extLst>
      <p:ext uri="{BB962C8B-B14F-4D97-AF65-F5344CB8AC3E}">
        <p14:creationId xmlns:p14="http://schemas.microsoft.com/office/powerpoint/2010/main" val="2968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Limitations</a:t>
            </a:r>
          </a:p>
          <a:p>
            <a:pPr marL="0" indent="0">
              <a:buNone/>
            </a:pPr>
            <a:endParaRPr lang="en-US" b="1"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At the New Zealand site, the reduction in PPCs was less than at Australian sites</a:t>
            </a:r>
          </a:p>
          <a:p>
            <a:endParaRPr lang="en-US"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It is possible that this was due to the difference in experience level of the preoperative physiotherapists</a:t>
            </a:r>
          </a:p>
        </p:txBody>
      </p:sp>
    </p:spTree>
    <p:extLst>
      <p:ext uri="{BB962C8B-B14F-4D97-AF65-F5344CB8AC3E}">
        <p14:creationId xmlns:p14="http://schemas.microsoft.com/office/powerpoint/2010/main" val="3580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Introduction</a:t>
            </a:r>
          </a:p>
        </p:txBody>
      </p:sp>
      <p:sp>
        <p:nvSpPr>
          <p:cNvPr id="2" name="Content Placeholder 1"/>
          <p:cNvSpPr>
            <a:spLocks noGrp="1"/>
          </p:cNvSpPr>
          <p:nvPr>
            <p:ph idx="1"/>
          </p:nvPr>
        </p:nvSpPr>
        <p:spPr>
          <a:xfrm>
            <a:off x="609600" y="2396874"/>
            <a:ext cx="10972800" cy="4389120"/>
          </a:xfrm>
        </p:spPr>
        <p:txBody>
          <a:bodyPr/>
          <a:lstStyle/>
          <a:p>
            <a:r>
              <a:rPr lang="en-US" b="1" dirty="0">
                <a:latin typeface="Leelawadee" panose="020B0502040204020203" pitchFamily="34" charset="-34"/>
                <a:cs typeface="Leelawadee" panose="020B0502040204020203" pitchFamily="34" charset="-34"/>
              </a:rPr>
              <a:t>The Lung Infection Prevention Post Surgery Major Abdominal with Pre-Operative Physiotherapy (</a:t>
            </a:r>
            <a:r>
              <a:rPr lang="en-US" b="1" dirty="0" err="1">
                <a:latin typeface="Leelawadee" panose="020B0502040204020203" pitchFamily="34" charset="-34"/>
                <a:cs typeface="Leelawadee" panose="020B0502040204020203" pitchFamily="34" charset="-34"/>
              </a:rPr>
              <a:t>LIPPSMAck</a:t>
            </a:r>
            <a:r>
              <a:rPr lang="en-US" b="1" dirty="0">
                <a:latin typeface="Leelawadee" panose="020B0502040204020203" pitchFamily="34" charset="-34"/>
                <a:cs typeface="Leelawadee" panose="020B0502040204020203" pitchFamily="34" charset="-34"/>
              </a:rPr>
              <a:t>-POP) trial </a:t>
            </a:r>
          </a:p>
          <a:p>
            <a:pPr lvl="1"/>
            <a:endParaRPr lang="en-US" dirty="0">
              <a:latin typeface="Leelawadee" panose="020B0502040204020203" pitchFamily="34" charset="-34"/>
              <a:cs typeface="Leelawadee" panose="020B0502040204020203" pitchFamily="34" charset="-34"/>
            </a:endParaRPr>
          </a:p>
          <a:p>
            <a:pPr lvl="1"/>
            <a:r>
              <a:rPr lang="en-US" dirty="0">
                <a:solidFill>
                  <a:schemeClr val="accent1">
                    <a:lumMod val="50000"/>
                  </a:schemeClr>
                </a:solidFill>
                <a:latin typeface="Leelawadee" panose="020B0502040204020203" pitchFamily="34" charset="-34"/>
                <a:cs typeface="Leelawadee" panose="020B0502040204020203" pitchFamily="34" charset="-34"/>
              </a:rPr>
              <a:t>preoperative education and breathing exercise training delivered within six weeks of surgery by physiotherapists reduces the incidence of PPCs after upper abdominal surgery</a:t>
            </a:r>
          </a:p>
          <a:p>
            <a:pPr marL="393192" lvl="1" indent="0">
              <a:buNone/>
            </a:pPr>
            <a:endParaRPr lang="en-US" dirty="0">
              <a:latin typeface="Leelawadee" panose="020B0502040204020203" pitchFamily="34" charset="-34"/>
              <a:cs typeface="Leelawadee" panose="020B0502040204020203" pitchFamily="34" charset="-34"/>
            </a:endParaRPr>
          </a:p>
          <a:p>
            <a:pPr marL="393192" lvl="1" indent="0">
              <a:buNone/>
            </a:pPr>
            <a:endParaRPr lang="en-US"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41730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Conclusions</a:t>
            </a:r>
          </a:p>
          <a:p>
            <a:pPr marL="0" indent="0">
              <a:buNone/>
            </a:pPr>
            <a:endParaRPr lang="en-US" b="1"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The trial provides strong evidence that preoperative education and training delivered within six weeks of open upper abdominal surgery by a physiotherapist reduces the incidence of PPCs</a:t>
            </a:r>
            <a:endParaRPr lang="en-US" b="1"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16739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Discussion</a:t>
            </a:r>
          </a:p>
        </p:txBody>
      </p:sp>
      <p:sp>
        <p:nvSpPr>
          <p:cNvPr id="2" name="Content Placeholder 1"/>
          <p:cNvSpPr>
            <a:spLocks noGrp="1"/>
          </p:cNvSpPr>
          <p:nvPr>
            <p:ph idx="1"/>
          </p:nvPr>
        </p:nvSpPr>
        <p:spPr>
          <a:xfrm>
            <a:off x="609600" y="2166054"/>
            <a:ext cx="10972800" cy="4389120"/>
          </a:xfrm>
        </p:spPr>
        <p:txBody>
          <a:bodyPr>
            <a:normAutofit/>
          </a:bodyPr>
          <a:lstStyle/>
          <a:p>
            <a:pPr marL="0" indent="0">
              <a:buNone/>
            </a:pPr>
            <a:r>
              <a:rPr lang="en-US" b="1" dirty="0">
                <a:latin typeface="Leelawadee UI" panose="020B0502040204020203" pitchFamily="34" charset="-34"/>
                <a:cs typeface="Leelawadee UI" panose="020B0502040204020203" pitchFamily="34" charset="-34"/>
              </a:rPr>
              <a:t>Conclusions</a:t>
            </a:r>
          </a:p>
          <a:p>
            <a:pPr marL="0" indent="0">
              <a:buNone/>
            </a:pPr>
            <a:endParaRPr lang="en-US" b="1"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Format of preoperative physiotherapy education and training was a single 30 minute intervention</a:t>
            </a:r>
          </a:p>
          <a:p>
            <a:endParaRPr lang="en-US" b="1" dirty="0">
              <a:latin typeface="Leelawadee UI" panose="020B0502040204020203" pitchFamily="34" charset="-34"/>
              <a:cs typeface="Leelawadee UI" panose="020B0502040204020203" pitchFamily="34" charset="-34"/>
            </a:endParaRPr>
          </a:p>
          <a:p>
            <a:r>
              <a:rPr lang="en-US" dirty="0">
                <a:latin typeface="Leelawadee UI" panose="020B0502040204020203" pitchFamily="34" charset="-34"/>
                <a:cs typeface="Leelawadee UI" panose="020B0502040204020203" pitchFamily="34" charset="-34"/>
              </a:rPr>
              <a:t>This service could be considered for all patients awaiting upper abdominal surgery</a:t>
            </a:r>
          </a:p>
        </p:txBody>
      </p:sp>
    </p:spTree>
    <p:extLst>
      <p:ext uri="{BB962C8B-B14F-4D97-AF65-F5344CB8AC3E}">
        <p14:creationId xmlns:p14="http://schemas.microsoft.com/office/powerpoint/2010/main" val="339933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b="1" dirty="0"/>
              <a:t>Critical Appraisal</a:t>
            </a:r>
            <a:endParaRPr lang="th-TH" b="1" dirty="0"/>
          </a:p>
        </p:txBody>
      </p:sp>
      <p:sp>
        <p:nvSpPr>
          <p:cNvPr id="3" name="Content Placeholder 2"/>
          <p:cNvSpPr>
            <a:spLocks noGrp="1"/>
          </p:cNvSpPr>
          <p:nvPr>
            <p:ph idx="1"/>
          </p:nvPr>
        </p:nvSpPr>
        <p:spPr/>
        <p:txBody>
          <a:bodyPr>
            <a:normAutofit/>
          </a:bodyPr>
          <a:lstStyle/>
          <a:p>
            <a:r>
              <a:rPr lang="en-US" sz="2600" dirty="0"/>
              <a:t>Does this study address a clear question?</a:t>
            </a:r>
            <a:endParaRPr lang="th-TH" sz="2600" dirty="0"/>
          </a:p>
        </p:txBody>
      </p:sp>
      <p:grpSp>
        <p:nvGrpSpPr>
          <p:cNvPr id="5" name="Group 4"/>
          <p:cNvGrpSpPr/>
          <p:nvPr/>
        </p:nvGrpSpPr>
        <p:grpSpPr>
          <a:xfrm>
            <a:off x="2546602" y="2736807"/>
            <a:ext cx="6858000" cy="3857652"/>
            <a:chOff x="2592784" y="2644444"/>
            <a:chExt cx="6858000" cy="3857652"/>
          </a:xfrm>
        </p:grpSpPr>
        <p:pic>
          <p:nvPicPr>
            <p:cNvPr id="4" name="Content Placeholder 3" descr="appraise.jpg"/>
            <p:cNvPicPr>
              <a:picLocks noChangeAspect="1"/>
            </p:cNvPicPr>
            <p:nvPr/>
          </p:nvPicPr>
          <p:blipFill>
            <a:blip r:embed="rId2"/>
            <a:srcRect l="13616" t="30936" r="12728" b="29604"/>
            <a:stretch>
              <a:fillRect/>
            </a:stretch>
          </p:blipFill>
          <p:spPr>
            <a:xfrm>
              <a:off x="2592784" y="2644444"/>
              <a:ext cx="6858000" cy="3857652"/>
            </a:xfrm>
            <a:prstGeom prst="rect">
              <a:avLst/>
            </a:prstGeom>
          </p:spPr>
        </p:pic>
        <p:sp>
          <p:nvSpPr>
            <p:cNvPr id="6" name="Flowchart: Summing Junction 5"/>
            <p:cNvSpPr/>
            <p:nvPr/>
          </p:nvSpPr>
          <p:spPr>
            <a:xfrm>
              <a:off x="7328305" y="3576622"/>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Flowchart: Summing Junction 6"/>
            <p:cNvSpPr/>
            <p:nvPr/>
          </p:nvSpPr>
          <p:spPr>
            <a:xfrm>
              <a:off x="7328305" y="4219564"/>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Flowchart: Summing Junction 7"/>
            <p:cNvSpPr/>
            <p:nvPr/>
          </p:nvSpPr>
          <p:spPr>
            <a:xfrm>
              <a:off x="7328305" y="4933944"/>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Flowchart: Summing Junction 8"/>
            <p:cNvSpPr/>
            <p:nvPr/>
          </p:nvSpPr>
          <p:spPr>
            <a:xfrm>
              <a:off x="7328305" y="5576886"/>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extLst>
      <p:ext uri="{BB962C8B-B14F-4D97-AF65-F5344CB8AC3E}">
        <p14:creationId xmlns:p14="http://schemas.microsoft.com/office/powerpoint/2010/main" val="35897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600" dirty="0"/>
              <a:t>Are the results of this single trial valid?</a:t>
            </a:r>
            <a:endParaRPr lang="th-TH" sz="2600" dirty="0"/>
          </a:p>
        </p:txBody>
      </p:sp>
      <p:pic>
        <p:nvPicPr>
          <p:cNvPr id="6" name="Content Placeholder 3" descr="appraise2.jpg"/>
          <p:cNvPicPr>
            <a:picLocks noChangeAspect="1"/>
          </p:cNvPicPr>
          <p:nvPr/>
        </p:nvPicPr>
        <p:blipFill>
          <a:blip r:embed="rId3"/>
          <a:srcRect l="13616" t="45142" r="12728" b="10663"/>
          <a:stretch>
            <a:fillRect/>
          </a:stretch>
        </p:blipFill>
        <p:spPr>
          <a:xfrm>
            <a:off x="2556163" y="2673919"/>
            <a:ext cx="6858000" cy="3929090"/>
          </a:xfrm>
          <a:prstGeom prst="rect">
            <a:avLst/>
          </a:prstGeom>
        </p:spPr>
      </p:pic>
      <p:sp>
        <p:nvSpPr>
          <p:cNvPr id="7" name="Flowchart: Summing Junction 6"/>
          <p:cNvSpPr/>
          <p:nvPr/>
        </p:nvSpPr>
        <p:spPr>
          <a:xfrm>
            <a:off x="7217468" y="3388299"/>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Flowchart: Summing Junction 7"/>
          <p:cNvSpPr/>
          <p:nvPr/>
        </p:nvSpPr>
        <p:spPr>
          <a:xfrm>
            <a:off x="7217468" y="3880703"/>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Flowchart: Summing Junction 8"/>
          <p:cNvSpPr/>
          <p:nvPr/>
        </p:nvSpPr>
        <p:spPr>
          <a:xfrm>
            <a:off x="7217468" y="5817191"/>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Flowchart: Summing Junction 9"/>
          <p:cNvSpPr/>
          <p:nvPr/>
        </p:nvSpPr>
        <p:spPr>
          <a:xfrm>
            <a:off x="7217468" y="4806392"/>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en-US" b="1" dirty="0"/>
              <a:t>Critical Appraisal</a:t>
            </a:r>
          </a:p>
        </p:txBody>
      </p:sp>
    </p:spTree>
    <p:extLst>
      <p:ext uri="{BB962C8B-B14F-4D97-AF65-F5344CB8AC3E}">
        <p14:creationId xmlns:p14="http://schemas.microsoft.com/office/powerpoint/2010/main" val="283778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600" dirty="0"/>
              <a:t>Are the results of this single trial valid?</a:t>
            </a:r>
            <a:endParaRPr lang="th-TH" sz="2600" dirty="0"/>
          </a:p>
        </p:txBody>
      </p:sp>
      <p:pic>
        <p:nvPicPr>
          <p:cNvPr id="8" name="Content Placeholder 5" descr="Clip_7.jpg"/>
          <p:cNvPicPr>
            <a:picLocks noChangeAspect="1"/>
          </p:cNvPicPr>
          <p:nvPr/>
        </p:nvPicPr>
        <p:blipFill>
          <a:blip r:embed="rId2"/>
          <a:srcRect l="13616" t="26201" r="12728" b="12241"/>
          <a:stretch>
            <a:fillRect/>
          </a:stretch>
        </p:blipFill>
        <p:spPr>
          <a:xfrm>
            <a:off x="2388643" y="2685609"/>
            <a:ext cx="6858000" cy="4071966"/>
          </a:xfrm>
          <a:prstGeom prst="rect">
            <a:avLst/>
          </a:prstGeom>
        </p:spPr>
      </p:pic>
      <p:sp>
        <p:nvSpPr>
          <p:cNvPr id="9" name="Flowchart: Summing Junction 8"/>
          <p:cNvSpPr/>
          <p:nvPr/>
        </p:nvSpPr>
        <p:spPr>
          <a:xfrm>
            <a:off x="7069686" y="3471427"/>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70C0"/>
              </a:solidFill>
            </a:endParaRPr>
          </a:p>
        </p:txBody>
      </p:sp>
      <p:sp>
        <p:nvSpPr>
          <p:cNvPr id="11" name="Flowchart: Summing Junction 10"/>
          <p:cNvSpPr/>
          <p:nvPr/>
        </p:nvSpPr>
        <p:spPr>
          <a:xfrm>
            <a:off x="7069686" y="4685873"/>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Flowchart: Summing Junction 11"/>
          <p:cNvSpPr/>
          <p:nvPr/>
        </p:nvSpPr>
        <p:spPr>
          <a:xfrm>
            <a:off x="7061517" y="5900319"/>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en-US" b="1" dirty="0"/>
              <a:t>Critical Appraisal </a:t>
            </a:r>
          </a:p>
        </p:txBody>
      </p:sp>
    </p:spTree>
    <p:extLst>
      <p:ext uri="{BB962C8B-B14F-4D97-AF65-F5344CB8AC3E}">
        <p14:creationId xmlns:p14="http://schemas.microsoft.com/office/powerpoint/2010/main" val="7944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4.jpg"/>
          <p:cNvPicPr>
            <a:picLocks noChangeAspect="1"/>
          </p:cNvPicPr>
          <p:nvPr/>
        </p:nvPicPr>
        <p:blipFill>
          <a:blip r:embed="rId3"/>
          <a:srcRect l="13616" t="15152" r="12728" b="48545"/>
          <a:stretch>
            <a:fillRect/>
          </a:stretch>
        </p:blipFill>
        <p:spPr>
          <a:xfrm>
            <a:off x="1819369" y="2091657"/>
            <a:ext cx="7086600" cy="3714776"/>
          </a:xfrm>
          <a:prstGeom prst="rect">
            <a:avLst/>
          </a:prstGeom>
          <a:ln>
            <a:noFill/>
          </a:ln>
        </p:spPr>
      </p:pic>
      <p:sp>
        <p:nvSpPr>
          <p:cNvPr id="5" name="Rectangle 4"/>
          <p:cNvSpPr/>
          <p:nvPr/>
        </p:nvSpPr>
        <p:spPr>
          <a:xfrm>
            <a:off x="7649777" y="3949045"/>
            <a:ext cx="1178727"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th-TH" dirty="0"/>
          </a:p>
        </p:txBody>
      </p:sp>
      <p:sp>
        <p:nvSpPr>
          <p:cNvPr id="2" name="Title 1"/>
          <p:cNvSpPr>
            <a:spLocks noGrp="1"/>
          </p:cNvSpPr>
          <p:nvPr>
            <p:ph type="title"/>
          </p:nvPr>
        </p:nvSpPr>
        <p:spPr/>
        <p:txBody>
          <a:bodyPr/>
          <a:lstStyle/>
          <a:p>
            <a:r>
              <a:rPr lang="en-US" b="1" dirty="0"/>
              <a:t>Critical Appraisal </a:t>
            </a:r>
          </a:p>
        </p:txBody>
      </p:sp>
      <p:sp>
        <p:nvSpPr>
          <p:cNvPr id="10" name="TextBox 9"/>
          <p:cNvSpPr txBox="1"/>
          <p:nvPr/>
        </p:nvSpPr>
        <p:spPr>
          <a:xfrm>
            <a:off x="6605899" y="4623367"/>
            <a:ext cx="846034" cy="523220"/>
          </a:xfrm>
          <a:prstGeom prst="rect">
            <a:avLst/>
          </a:prstGeom>
          <a:noFill/>
        </p:spPr>
        <p:txBody>
          <a:bodyPr wrap="square" rtlCol="0">
            <a:spAutoFit/>
          </a:bodyPr>
          <a:lstStyle/>
          <a:p>
            <a:r>
              <a:rPr lang="en-US" dirty="0"/>
              <a:t>Yes</a:t>
            </a:r>
            <a:endParaRPr lang="th-TH" dirty="0"/>
          </a:p>
        </p:txBody>
      </p:sp>
      <p:sp>
        <p:nvSpPr>
          <p:cNvPr id="3" name="Rectangle 2">
            <a:extLst>
              <a:ext uri="{FF2B5EF4-FFF2-40B4-BE49-F238E27FC236}">
                <a16:creationId xmlns:a16="http://schemas.microsoft.com/office/drawing/2014/main" id="{F5AE31FA-24B6-4794-ACD2-78DEF1BC7ED4}"/>
              </a:ext>
            </a:extLst>
          </p:cNvPr>
          <p:cNvSpPr/>
          <p:nvPr/>
        </p:nvSpPr>
        <p:spPr>
          <a:xfrm>
            <a:off x="6672178" y="2835685"/>
            <a:ext cx="1559510" cy="369332"/>
          </a:xfrm>
          <a:prstGeom prst="rect">
            <a:avLst/>
          </a:prstGeom>
        </p:spPr>
        <p:txBody>
          <a:bodyPr wrap="square">
            <a:spAutoFit/>
          </a:bodyPr>
          <a:lstStyle/>
          <a:p>
            <a:r>
              <a:rPr lang="en-US" dirty="0"/>
              <a:t>NNT = 7</a:t>
            </a:r>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40993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2600" dirty="0"/>
              <a:t>Can I apply these valid, important results to my patients?</a:t>
            </a:r>
            <a:endParaRPr lang="th-TH" sz="2600" dirty="0"/>
          </a:p>
        </p:txBody>
      </p:sp>
      <p:pic>
        <p:nvPicPr>
          <p:cNvPr id="9" name="Content Placeholder 6" descr="5.jpg"/>
          <p:cNvPicPr>
            <a:picLocks noChangeAspect="1"/>
          </p:cNvPicPr>
          <p:nvPr/>
        </p:nvPicPr>
        <p:blipFill>
          <a:blip r:embed="rId2"/>
          <a:srcRect l="13616" t="27780" r="12728" b="12241"/>
          <a:stretch>
            <a:fillRect/>
          </a:stretch>
        </p:blipFill>
        <p:spPr>
          <a:xfrm>
            <a:off x="2583872" y="2754597"/>
            <a:ext cx="6858000" cy="3793961"/>
          </a:xfrm>
          <a:prstGeom prst="rect">
            <a:avLst/>
          </a:prstGeom>
        </p:spPr>
      </p:pic>
      <p:sp>
        <p:nvSpPr>
          <p:cNvPr id="10" name="Flowchart: Summing Junction 9"/>
          <p:cNvSpPr/>
          <p:nvPr/>
        </p:nvSpPr>
        <p:spPr>
          <a:xfrm>
            <a:off x="7245345" y="5316985"/>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Flowchart: Summing Junction 10"/>
          <p:cNvSpPr/>
          <p:nvPr/>
        </p:nvSpPr>
        <p:spPr>
          <a:xfrm>
            <a:off x="7245177" y="5859747"/>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Flowchart: Summing Junction 11"/>
          <p:cNvSpPr/>
          <p:nvPr/>
        </p:nvSpPr>
        <p:spPr>
          <a:xfrm>
            <a:off x="7245177" y="3897602"/>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lowchart: Summing Junction 12"/>
          <p:cNvSpPr/>
          <p:nvPr/>
        </p:nvSpPr>
        <p:spPr>
          <a:xfrm>
            <a:off x="8959689" y="3397536"/>
            <a:ext cx="160736" cy="21431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title"/>
          </p:nvPr>
        </p:nvSpPr>
        <p:spPr/>
        <p:txBody>
          <a:bodyPr/>
          <a:lstStyle/>
          <a:p>
            <a:r>
              <a:rPr lang="en-US" b="1" dirty="0"/>
              <a:t>Critical Appraisal : RCT</a:t>
            </a:r>
          </a:p>
        </p:txBody>
      </p:sp>
    </p:spTree>
    <p:extLst>
      <p:ext uri="{BB962C8B-B14F-4D97-AF65-F5344CB8AC3E}">
        <p14:creationId xmlns:p14="http://schemas.microsoft.com/office/powerpoint/2010/main" val="224472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7EAFE63-4385-403E-81BA-C2B1C076E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387" y="2352582"/>
            <a:ext cx="5089226" cy="3846856"/>
          </a:xfrm>
          <a:prstGeom prst="rect">
            <a:avLst/>
          </a:prstGeom>
        </p:spPr>
      </p:pic>
    </p:spTree>
    <p:extLst>
      <p:ext uri="{BB962C8B-B14F-4D97-AF65-F5344CB8AC3E}">
        <p14:creationId xmlns:p14="http://schemas.microsoft.com/office/powerpoint/2010/main" val="41200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Introduction</a:t>
            </a:r>
          </a:p>
        </p:txBody>
      </p:sp>
      <p:sp>
        <p:nvSpPr>
          <p:cNvPr id="2" name="Content Placeholder 1"/>
          <p:cNvSpPr>
            <a:spLocks noGrp="1"/>
          </p:cNvSpPr>
          <p:nvPr>
            <p:ph idx="1"/>
          </p:nvPr>
        </p:nvSpPr>
        <p:spPr>
          <a:xfrm>
            <a:off x="609600" y="2396874"/>
            <a:ext cx="10972800" cy="4389120"/>
          </a:xfrm>
        </p:spPr>
        <p:txBody>
          <a:bodyPr/>
          <a:lstStyle/>
          <a:p>
            <a:pPr lvl="1"/>
            <a:r>
              <a:rPr lang="en-US" dirty="0">
                <a:latin typeface="Leelawadee" panose="020B0502040204020203" pitchFamily="34" charset="-34"/>
                <a:cs typeface="Leelawadee" panose="020B0502040204020203" pitchFamily="34" charset="-34"/>
              </a:rPr>
              <a:t> 	This study tested this pragmatically with physiotherapists of varying levels of experience providing the intervention within existing multidisciplinary preadmission clinics and within the context of modern advances in perioperative management</a:t>
            </a:r>
          </a:p>
          <a:p>
            <a:pPr marL="393192" lvl="1" indent="0">
              <a:buNone/>
            </a:pPr>
            <a:endParaRPr lang="en-US"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84295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396874"/>
            <a:ext cx="10972800" cy="4389120"/>
          </a:xfrm>
        </p:spPr>
        <p:txBody>
          <a:bodyPr/>
          <a:lstStyle/>
          <a:p>
            <a:pPr lvl="1"/>
            <a:r>
              <a:rPr lang="en-US" dirty="0">
                <a:latin typeface="Leelawadee" panose="020B0502040204020203" pitchFamily="34" charset="-34"/>
                <a:cs typeface="Leelawadee" panose="020B0502040204020203" pitchFamily="34" charset="-34"/>
              </a:rPr>
              <a:t>Pragmatic, international, </a:t>
            </a:r>
            <a:r>
              <a:rPr lang="en-US" dirty="0" err="1">
                <a:latin typeface="Leelawadee" panose="020B0502040204020203" pitchFamily="34" charset="-34"/>
                <a:cs typeface="Leelawadee" panose="020B0502040204020203" pitchFamily="34" charset="-34"/>
              </a:rPr>
              <a:t>multicentre</a:t>
            </a:r>
            <a:r>
              <a:rPr lang="en-US" dirty="0">
                <a:latin typeface="Leelawadee" panose="020B0502040204020203" pitchFamily="34" charset="-34"/>
                <a:cs typeface="Leelawadee" panose="020B0502040204020203" pitchFamily="34" charset="-34"/>
              </a:rPr>
              <a:t>, patient and assessor blinded, parallel group, </a:t>
            </a:r>
            <a:r>
              <a:rPr lang="en-US" dirty="0" err="1">
                <a:latin typeface="Leelawadee" panose="020B0502040204020203" pitchFamily="34" charset="-34"/>
                <a:cs typeface="Leelawadee" panose="020B0502040204020203" pitchFamily="34" charset="-34"/>
              </a:rPr>
              <a:t>randomised</a:t>
            </a:r>
            <a:r>
              <a:rPr lang="en-US" dirty="0">
                <a:latin typeface="Leelawadee" panose="020B0502040204020203" pitchFamily="34" charset="-34"/>
                <a:cs typeface="Leelawadee" panose="020B0502040204020203" pitchFamily="34" charset="-34"/>
              </a:rPr>
              <a:t> placebo controlled trial</a:t>
            </a:r>
          </a:p>
          <a:p>
            <a:pPr lvl="1"/>
            <a:endParaRPr lang="en-US" dirty="0">
              <a:latin typeface="Leelawadee" panose="020B0502040204020203" pitchFamily="34" charset="-34"/>
              <a:cs typeface="Leelawadee" panose="020B0502040204020203" pitchFamily="34" charset="-34"/>
            </a:endParaRPr>
          </a:p>
          <a:p>
            <a:pPr lvl="1"/>
            <a:r>
              <a:rPr lang="en-US" dirty="0">
                <a:latin typeface="Leelawadee" panose="020B0502040204020203" pitchFamily="34" charset="-34"/>
                <a:cs typeface="Leelawadee" panose="020B0502040204020203" pitchFamily="34" charset="-34"/>
              </a:rPr>
              <a:t>Three Australian and New Zealand public hospitals</a:t>
            </a:r>
          </a:p>
          <a:p>
            <a:pPr lvl="1"/>
            <a:endParaRPr lang="en-US" dirty="0">
              <a:latin typeface="Leelawadee" panose="020B0502040204020203" pitchFamily="34" charset="-34"/>
              <a:cs typeface="Leelawadee" panose="020B0502040204020203" pitchFamily="34" charset="-34"/>
            </a:endParaRPr>
          </a:p>
          <a:p>
            <a:pPr lvl="1"/>
            <a:r>
              <a:rPr lang="en-US" dirty="0"/>
              <a:t>Site institutional review boards and ethics committees approved the study</a:t>
            </a:r>
            <a:endParaRPr lang="en-US"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9662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396874"/>
            <a:ext cx="10972800" cy="4389120"/>
          </a:xfrm>
        </p:spPr>
        <p:txBody>
          <a:bodyPr/>
          <a:lstStyle/>
          <a:p>
            <a:pPr marL="393192" lvl="1" indent="0">
              <a:buNone/>
            </a:pPr>
            <a:r>
              <a:rPr lang="en-US" sz="2800" b="1" dirty="0">
                <a:latin typeface="Leelawadee" panose="020B0502040204020203" pitchFamily="34" charset="-34"/>
                <a:cs typeface="Leelawadee" panose="020B0502040204020203" pitchFamily="34" charset="-34"/>
              </a:rPr>
              <a:t>Participants</a:t>
            </a:r>
          </a:p>
          <a:p>
            <a:pPr lvl="1"/>
            <a:endParaRPr lang="en-US" b="1" dirty="0">
              <a:solidFill>
                <a:schemeClr val="accent1">
                  <a:lumMod val="50000"/>
                </a:schemeClr>
              </a:solidFill>
              <a:latin typeface="Leelawadee" panose="020B0502040204020203" pitchFamily="34" charset="-34"/>
              <a:cs typeface="Leelawadee" panose="020B0502040204020203" pitchFamily="34" charset="-34"/>
            </a:endParaRPr>
          </a:p>
          <a:p>
            <a:pPr marL="393192" lvl="1" indent="0">
              <a:buNone/>
            </a:pPr>
            <a:r>
              <a:rPr lang="en-US" b="1" i="1" dirty="0">
                <a:solidFill>
                  <a:schemeClr val="accent1">
                    <a:lumMod val="50000"/>
                  </a:schemeClr>
                </a:solidFill>
                <a:latin typeface="Leelawadee" panose="020B0502040204020203" pitchFamily="34" charset="-34"/>
                <a:cs typeface="Leelawadee" panose="020B0502040204020203" pitchFamily="34" charset="-34"/>
              </a:rPr>
              <a:t>Inclusion criteria</a:t>
            </a:r>
          </a:p>
          <a:p>
            <a:pPr lvl="1"/>
            <a:r>
              <a:rPr lang="en-US" dirty="0">
                <a:latin typeface="Leelawadee" panose="020B0502040204020203" pitchFamily="34" charset="-34"/>
                <a:cs typeface="Leelawadee" panose="020B0502040204020203" pitchFamily="34" charset="-34"/>
              </a:rPr>
              <a:t>English speaking adults 18 years or older who were awaiting elective upper abdominal surgery that required general </a:t>
            </a:r>
            <a:r>
              <a:rPr lang="en-US" dirty="0" err="1">
                <a:latin typeface="Leelawadee" panose="020B0502040204020203" pitchFamily="34" charset="-34"/>
                <a:cs typeface="Leelawadee" panose="020B0502040204020203" pitchFamily="34" charset="-34"/>
              </a:rPr>
              <a:t>anaesthesia</a:t>
            </a:r>
            <a:endParaRPr lang="en-US" dirty="0">
              <a:latin typeface="Leelawadee" panose="020B0502040204020203" pitchFamily="34" charset="-34"/>
              <a:cs typeface="Leelawadee" panose="020B0502040204020203" pitchFamily="34" charset="-34"/>
            </a:endParaRPr>
          </a:p>
          <a:p>
            <a:pPr lvl="1"/>
            <a:r>
              <a:rPr lang="en-US" dirty="0">
                <a:latin typeface="Leelawadee" panose="020B0502040204020203" pitchFamily="34" charset="-34"/>
                <a:cs typeface="Leelawadee" panose="020B0502040204020203" pitchFamily="34" charset="-34"/>
              </a:rPr>
              <a:t>A minimum overnight hospital stay</a:t>
            </a:r>
          </a:p>
          <a:p>
            <a:pPr lvl="1"/>
            <a:r>
              <a:rPr lang="en-US" dirty="0">
                <a:latin typeface="Leelawadee" panose="020B0502040204020203" pitchFamily="34" charset="-34"/>
                <a:cs typeface="Leelawadee" panose="020B0502040204020203" pitchFamily="34" charset="-34"/>
              </a:rPr>
              <a:t>5 cm or longer incision above, or extending above, the umbilicus</a:t>
            </a:r>
          </a:p>
          <a:p>
            <a:pPr lvl="1"/>
            <a:r>
              <a:rPr lang="en-US" dirty="0"/>
              <a:t>Attended an outpatient preadmission assessment clinic</a:t>
            </a:r>
            <a:endParaRPr lang="en-US" b="1" dirty="0">
              <a:latin typeface="Leelawadee" panose="020B0502040204020203" pitchFamily="34" charset="-34"/>
              <a:cs typeface="Leelawadee" panose="020B0502040204020203" pitchFamily="34" charset="-34"/>
            </a:endParaRPr>
          </a:p>
          <a:p>
            <a:pPr lvl="1"/>
            <a:endParaRPr lang="en-US" dirty="0">
              <a:latin typeface="Leelawadee" panose="020B0502040204020203" pitchFamily="34" charset="-34"/>
              <a:cs typeface="Leelawadee" panose="020B0502040204020203" pitchFamily="34" charset="-34"/>
            </a:endParaRPr>
          </a:p>
          <a:p>
            <a:pPr lvl="1"/>
            <a:endParaRPr lang="en-US"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7492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0198"/>
            <a:ext cx="10972800" cy="1143000"/>
          </a:xfrm>
        </p:spPr>
        <p:txBody>
          <a:bodyPr/>
          <a:lstStyle/>
          <a:p>
            <a:r>
              <a:rPr lang="en-US" b="1" dirty="0"/>
              <a:t>Methods</a:t>
            </a:r>
          </a:p>
        </p:txBody>
      </p:sp>
      <p:sp>
        <p:nvSpPr>
          <p:cNvPr id="2" name="Content Placeholder 1"/>
          <p:cNvSpPr>
            <a:spLocks noGrp="1"/>
          </p:cNvSpPr>
          <p:nvPr>
            <p:ph idx="1"/>
          </p:nvPr>
        </p:nvSpPr>
        <p:spPr>
          <a:xfrm>
            <a:off x="609600" y="2396874"/>
            <a:ext cx="10972800" cy="4389120"/>
          </a:xfrm>
        </p:spPr>
        <p:txBody>
          <a:bodyPr/>
          <a:lstStyle/>
          <a:p>
            <a:pPr marL="393192" lvl="1" indent="0">
              <a:buNone/>
            </a:pPr>
            <a:r>
              <a:rPr lang="en-US" sz="2800" b="1" dirty="0">
                <a:latin typeface="Leelawadee UI" panose="020B0502040204020203" pitchFamily="34" charset="-34"/>
                <a:cs typeface="Leelawadee UI" panose="020B0502040204020203" pitchFamily="34" charset="-34"/>
              </a:rPr>
              <a:t>Participants</a:t>
            </a:r>
          </a:p>
          <a:p>
            <a:pPr lvl="1"/>
            <a:endParaRPr lang="en-US" b="1" dirty="0">
              <a:solidFill>
                <a:schemeClr val="accent1">
                  <a:lumMod val="50000"/>
                </a:schemeClr>
              </a:solidFill>
              <a:latin typeface="Leelawadee UI" panose="020B0502040204020203" pitchFamily="34" charset="-34"/>
              <a:cs typeface="Leelawadee UI" panose="020B0502040204020203" pitchFamily="34" charset="-34"/>
            </a:endParaRPr>
          </a:p>
          <a:p>
            <a:pPr marL="393192" lvl="1" indent="0">
              <a:buNone/>
            </a:pPr>
            <a:r>
              <a:rPr lang="en-US" b="1" i="1" dirty="0">
                <a:solidFill>
                  <a:schemeClr val="accent1">
                    <a:lumMod val="50000"/>
                  </a:schemeClr>
                </a:solidFill>
                <a:latin typeface="Leelawadee UI" panose="020B0502040204020203" pitchFamily="34" charset="-34"/>
                <a:cs typeface="Leelawadee UI" panose="020B0502040204020203" pitchFamily="34" charset="-34"/>
              </a:rPr>
              <a:t>Exclusion criteria</a:t>
            </a:r>
          </a:p>
          <a:p>
            <a:pPr lvl="1"/>
            <a:r>
              <a:rPr lang="en-US" dirty="0">
                <a:latin typeface="Leelawadee UI" panose="020B0502040204020203" pitchFamily="34" charset="-34"/>
                <a:cs typeface="Leelawadee UI" panose="020B0502040204020203" pitchFamily="34" charset="-34"/>
              </a:rPr>
              <a:t>current hospital inpatients</a:t>
            </a:r>
          </a:p>
          <a:p>
            <a:pPr lvl="1"/>
            <a:r>
              <a:rPr lang="en-US" dirty="0">
                <a:latin typeface="Leelawadee UI" panose="020B0502040204020203" pitchFamily="34" charset="-34"/>
                <a:cs typeface="Leelawadee UI" panose="020B0502040204020203" pitchFamily="34" charset="-34"/>
              </a:rPr>
              <a:t>required organ transplants</a:t>
            </a:r>
          </a:p>
          <a:p>
            <a:pPr lvl="1"/>
            <a:r>
              <a:rPr lang="en-US" dirty="0">
                <a:latin typeface="Leelawadee UI" panose="020B0502040204020203" pitchFamily="34" charset="-34"/>
                <a:cs typeface="Leelawadee UI" panose="020B0502040204020203" pitchFamily="34" charset="-34"/>
              </a:rPr>
              <a:t>required abdominal hernia repairs</a:t>
            </a:r>
          </a:p>
          <a:p>
            <a:pPr lvl="1"/>
            <a:r>
              <a:rPr lang="en-US" dirty="0">
                <a:latin typeface="Leelawadee UI" panose="020B0502040204020203" pitchFamily="34" charset="-34"/>
                <a:cs typeface="Leelawadee UI" panose="020B0502040204020203" pitchFamily="34" charset="-34"/>
              </a:rPr>
              <a:t>unable to ambulate for more than one minute</a:t>
            </a:r>
          </a:p>
          <a:p>
            <a:pPr lvl="1"/>
            <a:r>
              <a:rPr lang="en-US" dirty="0">
                <a:latin typeface="Leelawadee UI" panose="020B0502040204020203" pitchFamily="34" charset="-34"/>
                <a:cs typeface="Leelawadee UI" panose="020B0502040204020203" pitchFamily="34" charset="-34"/>
              </a:rPr>
              <a:t>unable to participate in a single physiotherapy preoperative session within six weeks of surgery</a:t>
            </a:r>
          </a:p>
          <a:p>
            <a:pPr lvl="1"/>
            <a:endParaRPr lang="en-US" dirty="0">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296202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271</TotalTime>
  <Words>2584</Words>
  <Application>Microsoft Office PowerPoint</Application>
  <PresentationFormat>Widescreen</PresentationFormat>
  <Paragraphs>332</Paragraphs>
  <Slides>57</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Century Gothic</vt:lpstr>
      <vt:lpstr>DilleniaUPC</vt:lpstr>
      <vt:lpstr>Leelawadee</vt:lpstr>
      <vt:lpstr>Leelawadee UI</vt:lpstr>
      <vt:lpstr>Palatino Linotype</vt:lpstr>
      <vt:lpstr>Wingdings</vt:lpstr>
      <vt:lpstr>Wingdings 2</vt:lpstr>
      <vt:lpstr>Presentation on brainstorming</vt:lpstr>
      <vt:lpstr>Preoperative physiotherapy for the prevention of respiratory complications after upper abdominal surgery</vt:lpstr>
      <vt:lpstr>Introduction</vt:lpstr>
      <vt:lpstr>Introduction</vt:lpstr>
      <vt:lpstr>Introduction</vt:lpstr>
      <vt:lpstr>Introduction</vt:lpstr>
      <vt:lpstr>Introduction</vt:lpstr>
      <vt:lpstr>Methods</vt:lpstr>
      <vt:lpstr>Methods</vt:lpstr>
      <vt:lpstr>Methods</vt:lpstr>
      <vt:lpstr>Methods</vt:lpstr>
      <vt:lpstr>Methods</vt:lpstr>
      <vt:lpstr>Methods</vt:lpstr>
      <vt:lpstr>Methods</vt:lpstr>
      <vt:lpstr>Methods</vt:lpstr>
      <vt:lpstr>Methods</vt:lpstr>
      <vt:lpstr>Methods</vt:lpstr>
      <vt:lpstr>Methods</vt:lpstr>
      <vt:lpstr>Methods</vt:lpstr>
      <vt:lpstr>Methods</vt:lpstr>
      <vt:lpstr>Methods</vt:lpstr>
      <vt:lpstr>Methods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Critical Appraisal</vt:lpstr>
      <vt:lpstr>Critical Appraisal</vt:lpstr>
      <vt:lpstr>Critical Appraisal </vt:lpstr>
      <vt:lpstr>Critical Appraisal </vt:lpstr>
      <vt:lpstr>Critical Appraisal : RCT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physiotherapy for the prevention of respiratory complications after upper abdominal surgery</dc:title>
  <dc:creator>SaTANA</dc:creator>
  <cp:lastModifiedBy>SaTANA</cp:lastModifiedBy>
  <cp:revision>111</cp:revision>
  <dcterms:created xsi:type="dcterms:W3CDTF">2018-05-01T17:02:26Z</dcterms:created>
  <dcterms:modified xsi:type="dcterms:W3CDTF">2018-05-09T17:58:49Z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